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301" r:id="rId8"/>
    <p:sldId id="288" r:id="rId9"/>
    <p:sldId id="289" r:id="rId10"/>
    <p:sldId id="299" r:id="rId11"/>
    <p:sldId id="290" r:id="rId12"/>
    <p:sldId id="291" r:id="rId13"/>
    <p:sldId id="292" r:id="rId14"/>
    <p:sldId id="293" r:id="rId15"/>
    <p:sldId id="294" r:id="rId16"/>
    <p:sldId id="295" r:id="rId17"/>
    <p:sldId id="285" r:id="rId18"/>
    <p:sldId id="286" r:id="rId19"/>
    <p:sldId id="300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5201" autoAdjust="0"/>
  </p:normalViewPr>
  <p:slideViewPr>
    <p:cSldViewPr snapToGrid="0" snapToObjects="1">
      <p:cViewPr varScale="1">
        <p:scale>
          <a:sx n="63" d="100"/>
          <a:sy n="63" d="100"/>
        </p:scale>
        <p:origin x="17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Cristina Monge Sibaja" userId="2f22ed17-6ee0-43f8-9893-36fe6d0889a2" providerId="ADAL" clId="{20B46789-0B0A-4D21-8CA1-657FD7F3FA76}"/>
    <pc:docChg chg="delSld">
      <pc:chgData name="Laura Cristina Monge Sibaja" userId="2f22ed17-6ee0-43f8-9893-36fe6d0889a2" providerId="ADAL" clId="{20B46789-0B0A-4D21-8CA1-657FD7F3FA76}" dt="2025-01-20T21:00:33.537" v="0" actId="47"/>
      <pc:docMkLst>
        <pc:docMk/>
      </pc:docMkLst>
      <pc:sldChg chg="del">
        <pc:chgData name="Laura Cristina Monge Sibaja" userId="2f22ed17-6ee0-43f8-9893-36fe6d0889a2" providerId="ADAL" clId="{20B46789-0B0A-4D21-8CA1-657FD7F3FA76}" dt="2025-01-20T21:00:33.537" v="0" actId="47"/>
        <pc:sldMkLst>
          <pc:docMk/>
          <pc:sldMk cId="1512938376" sldId="302"/>
        </pc:sldMkLst>
      </pc:sldChg>
    </pc:docChg>
  </pc:docChgLst>
  <pc:docChgLst>
    <pc:chgData name="Laura Cristina Monge Sibaja" userId="2f22ed17-6ee0-43f8-9893-36fe6d0889a2" providerId="ADAL" clId="{4B199703-08AC-4F9B-8ACB-2E5661ADCD72}"/>
    <pc:docChg chg="undo custSel addSld modSld">
      <pc:chgData name="Laura Cristina Monge Sibaja" userId="2f22ed17-6ee0-43f8-9893-36fe6d0889a2" providerId="ADAL" clId="{4B199703-08AC-4F9B-8ACB-2E5661ADCD72}" dt="2024-08-08T20:24:13.402" v="645" actId="113"/>
      <pc:docMkLst>
        <pc:docMk/>
      </pc:docMkLst>
      <pc:sldChg chg="modSp mod">
        <pc:chgData name="Laura Cristina Monge Sibaja" userId="2f22ed17-6ee0-43f8-9893-36fe6d0889a2" providerId="ADAL" clId="{4B199703-08AC-4F9B-8ACB-2E5661ADCD72}" dt="2024-08-08T18:12:51.678" v="48" actId="20577"/>
        <pc:sldMkLst>
          <pc:docMk/>
          <pc:sldMk cId="3400620915" sldId="256"/>
        </pc:sldMkLst>
      </pc:sldChg>
      <pc:sldChg chg="addSp delSp modSp mod">
        <pc:chgData name="Laura Cristina Monge Sibaja" userId="2f22ed17-6ee0-43f8-9893-36fe6d0889a2" providerId="ADAL" clId="{4B199703-08AC-4F9B-8ACB-2E5661ADCD72}" dt="2024-08-08T20:04:50.143" v="581" actId="6549"/>
        <pc:sldMkLst>
          <pc:docMk/>
          <pc:sldMk cId="1548888329" sldId="258"/>
        </pc:sldMkLst>
      </pc:sldChg>
      <pc:sldChg chg="modSp mod">
        <pc:chgData name="Laura Cristina Monge Sibaja" userId="2f22ed17-6ee0-43f8-9893-36fe6d0889a2" providerId="ADAL" clId="{4B199703-08AC-4F9B-8ACB-2E5661ADCD72}" dt="2024-08-08T20:24:13.402" v="645" actId="113"/>
        <pc:sldMkLst>
          <pc:docMk/>
          <pc:sldMk cId="1671505420" sldId="285"/>
        </pc:sldMkLst>
      </pc:sldChg>
      <pc:sldChg chg="addSp delSp modSp mod">
        <pc:chgData name="Laura Cristina Monge Sibaja" userId="2f22ed17-6ee0-43f8-9893-36fe6d0889a2" providerId="ADAL" clId="{4B199703-08AC-4F9B-8ACB-2E5661ADCD72}" dt="2024-08-08T18:56:32.842" v="367" actId="14100"/>
        <pc:sldMkLst>
          <pc:docMk/>
          <pc:sldMk cId="3500530067" sldId="286"/>
        </pc:sldMkLst>
      </pc:sldChg>
      <pc:sldChg chg="addSp delSp modSp mod">
        <pc:chgData name="Laura Cristina Monge Sibaja" userId="2f22ed17-6ee0-43f8-9893-36fe6d0889a2" providerId="ADAL" clId="{4B199703-08AC-4F9B-8ACB-2E5661ADCD72}" dt="2024-08-08T19:10:47.184" v="499" actId="20577"/>
        <pc:sldMkLst>
          <pc:docMk/>
          <pc:sldMk cId="241906395" sldId="288"/>
        </pc:sldMkLst>
      </pc:sldChg>
      <pc:sldChg chg="addSp delSp modSp mod">
        <pc:chgData name="Laura Cristina Monge Sibaja" userId="2f22ed17-6ee0-43f8-9893-36fe6d0889a2" providerId="ADAL" clId="{4B199703-08AC-4F9B-8ACB-2E5661ADCD72}" dt="2024-08-08T19:03:40.406" v="440" actId="404"/>
        <pc:sldMkLst>
          <pc:docMk/>
          <pc:sldMk cId="2041831090" sldId="289"/>
        </pc:sldMkLst>
      </pc:sldChg>
      <pc:sldChg chg="addSp delSp modSp mod">
        <pc:chgData name="Laura Cristina Monge Sibaja" userId="2f22ed17-6ee0-43f8-9893-36fe6d0889a2" providerId="ADAL" clId="{4B199703-08AC-4F9B-8ACB-2E5661ADCD72}" dt="2024-08-08T19:00:44.246" v="409" actId="404"/>
        <pc:sldMkLst>
          <pc:docMk/>
          <pc:sldMk cId="3123107541" sldId="290"/>
        </pc:sldMkLst>
      </pc:sldChg>
      <pc:sldChg chg="addSp delSp modSp mod">
        <pc:chgData name="Laura Cristina Monge Sibaja" userId="2f22ed17-6ee0-43f8-9893-36fe6d0889a2" providerId="ADAL" clId="{4B199703-08AC-4F9B-8ACB-2E5661ADCD72}" dt="2024-08-08T19:10:30.263" v="473" actId="20577"/>
        <pc:sldMkLst>
          <pc:docMk/>
          <pc:sldMk cId="2533981866" sldId="291"/>
        </pc:sldMkLst>
      </pc:sldChg>
      <pc:sldChg chg="addSp delSp modSp mod">
        <pc:chgData name="Laura Cristina Monge Sibaja" userId="2f22ed17-6ee0-43f8-9893-36fe6d0889a2" providerId="ADAL" clId="{4B199703-08AC-4F9B-8ACB-2E5661ADCD72}" dt="2024-08-08T19:16:46.943" v="525" actId="20577"/>
        <pc:sldMkLst>
          <pc:docMk/>
          <pc:sldMk cId="3656107415" sldId="292"/>
        </pc:sldMkLst>
      </pc:sldChg>
      <pc:sldChg chg="addSp delSp modSp mod">
        <pc:chgData name="Laura Cristina Monge Sibaja" userId="2f22ed17-6ee0-43f8-9893-36fe6d0889a2" providerId="ADAL" clId="{4B199703-08AC-4F9B-8ACB-2E5661ADCD72}" dt="2024-08-08T19:16:32.320" v="510" actId="20577"/>
        <pc:sldMkLst>
          <pc:docMk/>
          <pc:sldMk cId="6248903" sldId="293"/>
        </pc:sldMkLst>
      </pc:sldChg>
      <pc:sldChg chg="addSp delSp modSp mod">
        <pc:chgData name="Laura Cristina Monge Sibaja" userId="2f22ed17-6ee0-43f8-9893-36fe6d0889a2" providerId="ADAL" clId="{4B199703-08AC-4F9B-8ACB-2E5661ADCD72}" dt="2024-08-08T19:04:42.439" v="449" actId="1076"/>
        <pc:sldMkLst>
          <pc:docMk/>
          <pc:sldMk cId="509955241" sldId="294"/>
        </pc:sldMkLst>
      </pc:sldChg>
      <pc:sldChg chg="addSp delSp modSp mod">
        <pc:chgData name="Laura Cristina Monge Sibaja" userId="2f22ed17-6ee0-43f8-9893-36fe6d0889a2" providerId="ADAL" clId="{4B199703-08AC-4F9B-8ACB-2E5661ADCD72}" dt="2024-08-08T19:12:14.972" v="500" actId="14734"/>
        <pc:sldMkLst>
          <pc:docMk/>
          <pc:sldMk cId="4290639292" sldId="295"/>
        </pc:sldMkLst>
      </pc:sldChg>
      <pc:sldChg chg="addSp delSp modSp mod">
        <pc:chgData name="Laura Cristina Monge Sibaja" userId="2f22ed17-6ee0-43f8-9893-36fe6d0889a2" providerId="ADAL" clId="{4B199703-08AC-4F9B-8ACB-2E5661ADCD72}" dt="2024-08-08T19:03:48.298" v="441" actId="404"/>
        <pc:sldMkLst>
          <pc:docMk/>
          <pc:sldMk cId="1212210486" sldId="299"/>
        </pc:sldMkLst>
      </pc:sldChg>
      <pc:sldChg chg="modSp mod">
        <pc:chgData name="Laura Cristina Monge Sibaja" userId="2f22ed17-6ee0-43f8-9893-36fe6d0889a2" providerId="ADAL" clId="{4B199703-08AC-4F9B-8ACB-2E5661ADCD72}" dt="2024-08-08T18:57:21.283" v="377" actId="122"/>
        <pc:sldMkLst>
          <pc:docMk/>
          <pc:sldMk cId="27635959" sldId="300"/>
        </pc:sldMkLst>
      </pc:sldChg>
      <pc:sldChg chg="addSp delSp modSp add mod">
        <pc:chgData name="Laura Cristina Monge Sibaja" userId="2f22ed17-6ee0-43f8-9893-36fe6d0889a2" providerId="ADAL" clId="{4B199703-08AC-4F9B-8ACB-2E5661ADCD72}" dt="2024-08-08T20:05:21.975" v="638" actId="20577"/>
        <pc:sldMkLst>
          <pc:docMk/>
          <pc:sldMk cId="2834374310" sldId="301"/>
        </pc:sldMkLst>
      </pc:sldChg>
      <pc:sldChg chg="addSp delSp modSp add mod">
        <pc:chgData name="Laura Cristina Monge Sibaja" userId="2f22ed17-6ee0-43f8-9893-36fe6d0889a2" providerId="ADAL" clId="{4B199703-08AC-4F9B-8ACB-2E5661ADCD72}" dt="2024-08-08T20:06:39.337" v="642"/>
        <pc:sldMkLst>
          <pc:docMk/>
          <pc:sldMk cId="1512938376" sldId="30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1-24EE-4B8A-88CD-DADAE5442FF5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3-24EE-4B8A-88CD-DADAE5442FF5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5-24EE-4B8A-88CD-DADAE5442FF5}"/>
              </c:ext>
            </c:extLst>
          </c:dPt>
          <c:dLbls>
            <c:dLbl>
              <c:idx val="0"/>
              <c:layout>
                <c:manualLayout>
                  <c:x val="3.219568978106687E-2"/>
                  <c:y val="-4.1551132973754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E-4B8A-88CD-DADAE5442FF5}"/>
                </c:ext>
              </c:extLst>
            </c:dLbl>
            <c:dLbl>
              <c:idx val="1"/>
              <c:layout>
                <c:manualLayout>
                  <c:x val="2.875665366870888E-2"/>
                  <c:y val="-4.304147541007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EE-4B8A-88CD-DADAE5442FF5}"/>
                </c:ext>
              </c:extLst>
            </c:dLbl>
            <c:dLbl>
              <c:idx val="2"/>
              <c:layout>
                <c:manualLayout>
                  <c:x val="2.0741018158093677E-2"/>
                  <c:y val="-3.3853441943445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EE-4B8A-88CD-DADAE5442F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 SEMESTRE 2024'!$A$8:$A$10</c:f>
              <c:strCache>
                <c:ptCount val="3"/>
                <c:pt idx="0">
                  <c:v>De acuerdo con lo programado</c:v>
                </c:pt>
                <c:pt idx="1">
                  <c:v>Riegos de Incumplimiento</c:v>
                </c:pt>
                <c:pt idx="2">
                  <c:v>Atraso Crítco</c:v>
                </c:pt>
              </c:strCache>
            </c:strRef>
          </c:cat>
          <c:val>
            <c:numRef>
              <c:f>'I SEMESTRE 2024'!$B$8:$B$10</c:f>
              <c:numCache>
                <c:formatCode>0%</c:formatCode>
                <c:ptCount val="3"/>
                <c:pt idx="0">
                  <c:v>0.15</c:v>
                </c:pt>
                <c:pt idx="1">
                  <c:v>0.08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EE-4B8A-88CD-DADAE5442F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0083856"/>
        <c:axId val="1540083376"/>
        <c:axId val="620982832"/>
      </c:bar3DChart>
      <c:catAx>
        <c:axId val="15400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540083376"/>
        <c:crosses val="autoZero"/>
        <c:auto val="1"/>
        <c:lblAlgn val="r"/>
        <c:lblOffset val="100"/>
        <c:noMultiLvlLbl val="0"/>
      </c:catAx>
      <c:valAx>
        <c:axId val="15400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540083856"/>
        <c:crosses val="autoZero"/>
        <c:crossBetween val="between"/>
      </c:valAx>
      <c:serAx>
        <c:axId val="620982832"/>
        <c:scaling>
          <c:orientation val="minMax"/>
        </c:scaling>
        <c:delete val="1"/>
        <c:axPos val="b"/>
        <c:majorTickMark val="none"/>
        <c:minorTickMark val="none"/>
        <c:tickLblPos val="nextTo"/>
        <c:crossAx val="1540083376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etal">
      <a:bevelT/>
      <a:bevelB/>
    </a:sp3d>
  </c:spPr>
  <c:txPr>
    <a:bodyPr/>
    <a:lstStyle/>
    <a:p>
      <a:pPr>
        <a:defRPr/>
      </a:pPr>
      <a:endParaRPr lang="es-C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'I SEMESTRE 2024'!$R$2</c:f>
              <c:strCache>
                <c:ptCount val="1"/>
                <c:pt idx="0">
                  <c:v>I trimestre 2024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  <a:contourClr>
                <a:srgbClr val="0070C0"/>
              </a:contourClr>
            </a:sp3d>
          </c:spPr>
          <c:invertIfNegative val="0"/>
          <c:dLbls>
            <c:dLbl>
              <c:idx val="0"/>
              <c:layout>
                <c:manualLayout>
                  <c:x val="-3.4363448282801162E-4"/>
                  <c:y val="7.8125192237185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87-4A42-B7F2-19A1CAE9B695}"/>
                </c:ext>
              </c:extLst>
            </c:dLbl>
            <c:dLbl>
              <c:idx val="1"/>
              <c:layout>
                <c:manualLayout>
                  <c:x val="2.2754098648592948E-3"/>
                  <c:y val="7.1875176858210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87-4A42-B7F2-19A1CAE9B695}"/>
                </c:ext>
              </c:extLst>
            </c:dLbl>
            <c:dLbl>
              <c:idx val="2"/>
              <c:layout>
                <c:manualLayout>
                  <c:x val="3.8751657795580543E-3"/>
                  <c:y val="8.7500215305647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87-4A42-B7F2-19A1CAE9B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 SEMESTRE 2024'!$Q$3:$Q$5</c:f>
              <c:strCache>
                <c:ptCount val="3"/>
                <c:pt idx="0">
                  <c:v>De acuerdo con lo programado</c:v>
                </c:pt>
                <c:pt idx="1">
                  <c:v>Riegos de Incumplimiento</c:v>
                </c:pt>
                <c:pt idx="2">
                  <c:v>Atraso Crítco</c:v>
                </c:pt>
              </c:strCache>
            </c:strRef>
          </c:cat>
          <c:val>
            <c:numRef>
              <c:f>'I SEMESTRE 2024'!$R$3:$R$5</c:f>
              <c:numCache>
                <c:formatCode>0%</c:formatCode>
                <c:ptCount val="3"/>
                <c:pt idx="0">
                  <c:v>0.11</c:v>
                </c:pt>
                <c:pt idx="1">
                  <c:v>0.11</c:v>
                </c:pt>
                <c:pt idx="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87-4A42-B7F2-19A1CAE9B695}"/>
            </c:ext>
          </c:extLst>
        </c:ser>
        <c:ser>
          <c:idx val="1"/>
          <c:order val="1"/>
          <c:tx>
            <c:strRef>
              <c:f>'I SEMESTRE 2024'!$S$2</c:f>
              <c:strCache>
                <c:ptCount val="1"/>
                <c:pt idx="0">
                  <c:v>I semestre 2024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6142038608027885E-3"/>
                  <c:y val="6.1159353246439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87-4A42-B7F2-19A1CAE9B695}"/>
                </c:ext>
              </c:extLst>
            </c:dLbl>
            <c:dLbl>
              <c:idx val="1"/>
              <c:layout>
                <c:manualLayout>
                  <c:x val="5.8732317378315359E-3"/>
                  <c:y val="7.187517685821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87-4A42-B7F2-19A1CAE9B695}"/>
                </c:ext>
              </c:extLst>
            </c:dLbl>
            <c:dLbl>
              <c:idx val="2"/>
              <c:layout>
                <c:manualLayout>
                  <c:x val="4.39189232257391E-3"/>
                  <c:y val="8.615941476233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87-4A42-B7F2-19A1CAE9B6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 SEMESTRE 2024'!$Q$3:$Q$5</c:f>
              <c:strCache>
                <c:ptCount val="3"/>
                <c:pt idx="0">
                  <c:v>De acuerdo con lo programado</c:v>
                </c:pt>
                <c:pt idx="1">
                  <c:v>Riegos de Incumplimiento</c:v>
                </c:pt>
                <c:pt idx="2">
                  <c:v>Atraso Crítco</c:v>
                </c:pt>
              </c:strCache>
            </c:strRef>
          </c:cat>
          <c:val>
            <c:numRef>
              <c:f>'I SEMESTRE 2024'!$S$3:$S$5</c:f>
              <c:numCache>
                <c:formatCode>0%</c:formatCode>
                <c:ptCount val="3"/>
                <c:pt idx="0">
                  <c:v>0.08</c:v>
                </c:pt>
                <c:pt idx="1">
                  <c:v>0.15</c:v>
                </c:pt>
                <c:pt idx="2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C87-4A42-B7F2-19A1CAE9B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03337056"/>
        <c:axId val="1603334176"/>
        <c:axId val="0"/>
      </c:bar3DChart>
      <c:catAx>
        <c:axId val="16033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603334176"/>
        <c:crosses val="autoZero"/>
        <c:auto val="1"/>
        <c:lblAlgn val="r"/>
        <c:lblOffset val="100"/>
        <c:noMultiLvlLbl val="0"/>
      </c:catAx>
      <c:valAx>
        <c:axId val="160333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R"/>
          </a:p>
        </c:txPr>
        <c:crossAx val="160333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C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 prstMaterial="matte">
      <a:bevelT/>
      <a:bevelB/>
    </a:sp3d>
  </c:spPr>
  <c:txPr>
    <a:bodyPr/>
    <a:lstStyle/>
    <a:p>
      <a:pPr>
        <a:defRPr/>
      </a:pPr>
      <a:endParaRPr lang="es-C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20/1/2025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553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20/1/2025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413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20/1/2025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9751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85C3-8CDD-6D45-A96D-871A17358D49}" type="datetimeFigureOut">
              <a:rPr lang="es-CR" smtClean="0"/>
              <a:t>20/1/2025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70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F96659-94F5-824C-92EB-872F84C41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85C3-8CDD-6D45-A96D-871A17358D49}" type="datetimeFigureOut">
              <a:rPr lang="es-CR" smtClean="0"/>
              <a:t>20/1/2025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04188-4AC2-D442-AF91-97F6AF931A38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932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ndersonSansW00-BasicBold" panose="02000505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ndersonSansW00-BasicLight" panose="02000505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RANGE!_ftn1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D32D88-B550-A87F-D595-24061F98FEE6}"/>
              </a:ext>
            </a:extLst>
          </p:cNvPr>
          <p:cNvSpPr txBox="1"/>
          <p:nvPr/>
        </p:nvSpPr>
        <p:spPr>
          <a:xfrm>
            <a:off x="766214" y="513394"/>
            <a:ext cx="8118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Secretaría de Planificación Sectorial (SPS)</a:t>
            </a:r>
          </a:p>
          <a:p>
            <a:pPr algn="ctr"/>
            <a:r>
              <a:rPr lang="es-ES" sz="3600" b="1" dirty="0"/>
              <a:t>Sector Obras Públicas y Transportes</a:t>
            </a:r>
            <a:endParaRPr lang="es-CR" sz="3600" b="1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57B98D0-2DAE-C4D5-7BCE-04E6836DF002}"/>
              </a:ext>
            </a:extLst>
          </p:cNvPr>
          <p:cNvSpPr txBox="1">
            <a:spLocks/>
          </p:cNvSpPr>
          <p:nvPr/>
        </p:nvSpPr>
        <p:spPr>
          <a:xfrm>
            <a:off x="1121504" y="5043419"/>
            <a:ext cx="7407507" cy="1033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2200" b="1" dirty="0"/>
              <a:t>Seguimiento  Semestral  2024 PNDIP </a:t>
            </a:r>
          </a:p>
          <a:p>
            <a:pPr marL="0" indent="0" algn="ctr">
              <a:buNone/>
            </a:pPr>
            <a:r>
              <a:rPr lang="es-CR" sz="2200" b="1" dirty="0"/>
              <a:t>Plan Nacional de Desarrollo y de Inversión Pública</a:t>
            </a:r>
          </a:p>
          <a:p>
            <a:pPr algn="ctr"/>
            <a:endParaRPr lang="es-CR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A38EEC-DFB0-932E-23D6-5BA1632A9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21" y="1748222"/>
            <a:ext cx="5115465" cy="31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2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1FD8731-10BE-48DE-616A-346BC3E36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5073"/>
              </p:ext>
            </p:extLst>
          </p:nvPr>
        </p:nvGraphicFramePr>
        <p:xfrm>
          <a:off x="333375" y="1301750"/>
          <a:ext cx="8601074" cy="3698221"/>
        </p:xfrm>
        <a:graphic>
          <a:graphicData uri="http://schemas.openxmlformats.org/drawingml/2006/table">
            <a:tbl>
              <a:tblPr/>
              <a:tblGrid>
                <a:gridCol w="1638300">
                  <a:extLst>
                    <a:ext uri="{9D8B030D-6E8A-4147-A177-3AD203B41FA5}">
                      <a16:colId xmlns:a16="http://schemas.microsoft.com/office/drawing/2014/main" val="735442552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818364883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1362628289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374198165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809552174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254775385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115295104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754361358"/>
                    </a:ext>
                  </a:extLst>
                </a:gridCol>
                <a:gridCol w="847725">
                  <a:extLst>
                    <a:ext uri="{9D8B030D-6E8A-4147-A177-3AD203B41FA5}">
                      <a16:colId xmlns:a16="http://schemas.microsoft.com/office/drawing/2014/main" val="3064233237"/>
                    </a:ext>
                  </a:extLst>
                </a:gridCol>
                <a:gridCol w="904874">
                  <a:extLst>
                    <a:ext uri="{9D8B030D-6E8A-4147-A177-3AD203B41FA5}">
                      <a16:colId xmlns:a16="http://schemas.microsoft.com/office/drawing/2014/main" val="1408757857"/>
                    </a:ext>
                  </a:extLst>
                </a:gridCol>
              </a:tblGrid>
              <a:tr h="80707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861269"/>
                  </a:ext>
                </a:extLst>
              </a:tr>
              <a:tr h="1062342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21) 002786 Construcción y ampliación de la pista, área de maniobras y obras conexas del Aeropuerto Internacional Daniel Oduber Quirós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12%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Chorotega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70%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(5% Pre ejecución, 45% Ejecución)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4630443"/>
                  </a:ext>
                </a:extLst>
              </a:tr>
              <a:tr h="906264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22) Construcción de la terminal de carga del Aeropuerto Internacional Daniel Oduber Quirós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(4 %Factibilidad)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165206"/>
                  </a:ext>
                </a:extLst>
              </a:tr>
              <a:tr h="860951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23) Ampliación del Aeropuerto Internacional de Limón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(4 %Factibilidad)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97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07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A7257EC-A8B0-3D04-C0FF-3AF3FBCC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444411"/>
              </p:ext>
            </p:extLst>
          </p:nvPr>
        </p:nvGraphicFramePr>
        <p:xfrm>
          <a:off x="495300" y="1781176"/>
          <a:ext cx="8191500" cy="2941899"/>
        </p:xfrm>
        <a:graphic>
          <a:graphicData uri="http://schemas.openxmlformats.org/drawingml/2006/table">
            <a:tbl>
              <a:tblPr/>
              <a:tblGrid>
                <a:gridCol w="1715124">
                  <a:extLst>
                    <a:ext uri="{9D8B030D-6E8A-4147-A177-3AD203B41FA5}">
                      <a16:colId xmlns:a16="http://schemas.microsoft.com/office/drawing/2014/main" val="3758791168"/>
                    </a:ext>
                  </a:extLst>
                </a:gridCol>
                <a:gridCol w="741433">
                  <a:extLst>
                    <a:ext uri="{9D8B030D-6E8A-4147-A177-3AD203B41FA5}">
                      <a16:colId xmlns:a16="http://schemas.microsoft.com/office/drawing/2014/main" val="3984812058"/>
                    </a:ext>
                  </a:extLst>
                </a:gridCol>
                <a:gridCol w="580640">
                  <a:extLst>
                    <a:ext uri="{9D8B030D-6E8A-4147-A177-3AD203B41FA5}">
                      <a16:colId xmlns:a16="http://schemas.microsoft.com/office/drawing/2014/main" val="305279776"/>
                    </a:ext>
                  </a:extLst>
                </a:gridCol>
                <a:gridCol w="848629">
                  <a:extLst>
                    <a:ext uri="{9D8B030D-6E8A-4147-A177-3AD203B41FA5}">
                      <a16:colId xmlns:a16="http://schemas.microsoft.com/office/drawing/2014/main" val="1724234731"/>
                    </a:ext>
                  </a:extLst>
                </a:gridCol>
                <a:gridCol w="544909">
                  <a:extLst>
                    <a:ext uri="{9D8B030D-6E8A-4147-A177-3AD203B41FA5}">
                      <a16:colId xmlns:a16="http://schemas.microsoft.com/office/drawing/2014/main" val="2235246819"/>
                    </a:ext>
                  </a:extLst>
                </a:gridCol>
                <a:gridCol w="544909">
                  <a:extLst>
                    <a:ext uri="{9D8B030D-6E8A-4147-A177-3AD203B41FA5}">
                      <a16:colId xmlns:a16="http://schemas.microsoft.com/office/drawing/2014/main" val="2143321384"/>
                    </a:ext>
                  </a:extLst>
                </a:gridCol>
                <a:gridCol w="893294">
                  <a:extLst>
                    <a:ext uri="{9D8B030D-6E8A-4147-A177-3AD203B41FA5}">
                      <a16:colId xmlns:a16="http://schemas.microsoft.com/office/drawing/2014/main" val="3846797237"/>
                    </a:ext>
                  </a:extLst>
                </a:gridCol>
                <a:gridCol w="750366">
                  <a:extLst>
                    <a:ext uri="{9D8B030D-6E8A-4147-A177-3AD203B41FA5}">
                      <a16:colId xmlns:a16="http://schemas.microsoft.com/office/drawing/2014/main" val="133113336"/>
                    </a:ext>
                  </a:extLst>
                </a:gridCol>
                <a:gridCol w="753046">
                  <a:extLst>
                    <a:ext uri="{9D8B030D-6E8A-4147-A177-3AD203B41FA5}">
                      <a16:colId xmlns:a16="http://schemas.microsoft.com/office/drawing/2014/main" val="3115457029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29692382"/>
                    </a:ext>
                  </a:extLst>
                </a:gridCol>
              </a:tblGrid>
              <a:tr h="96069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885556"/>
                  </a:ext>
                </a:extLst>
              </a:tr>
              <a:tr h="791093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24) 001172 Mejoramiento del Aeródromo La Managua, Quepos.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 de obra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Pacífico Central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12% (5% Diseños)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184236"/>
                  </a:ext>
                </a:extLst>
              </a:tr>
              <a:tr h="952907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25) 001391 Construcción del Aeropuerto Internacional de la Zona Sur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E1.Porcentaje acumulado de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las  etapas del proyecto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(4 %Factibilidad)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CETAC-DGAC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11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8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11755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4350311-6E93-6428-F245-3DED51C0C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72810"/>
              </p:ext>
            </p:extLst>
          </p:nvPr>
        </p:nvGraphicFramePr>
        <p:xfrm>
          <a:off x="685800" y="975034"/>
          <a:ext cx="7943850" cy="4417827"/>
        </p:xfrm>
        <a:graphic>
          <a:graphicData uri="http://schemas.openxmlformats.org/drawingml/2006/table">
            <a:tbl>
              <a:tblPr/>
              <a:tblGrid>
                <a:gridCol w="1354031">
                  <a:extLst>
                    <a:ext uri="{9D8B030D-6E8A-4147-A177-3AD203B41FA5}">
                      <a16:colId xmlns:a16="http://schemas.microsoft.com/office/drawing/2014/main" val="1013962979"/>
                    </a:ext>
                  </a:extLst>
                </a:gridCol>
                <a:gridCol w="1064238">
                  <a:extLst>
                    <a:ext uri="{9D8B030D-6E8A-4147-A177-3AD203B41FA5}">
                      <a16:colId xmlns:a16="http://schemas.microsoft.com/office/drawing/2014/main" val="399951273"/>
                    </a:ext>
                  </a:extLst>
                </a:gridCol>
                <a:gridCol w="527106">
                  <a:extLst>
                    <a:ext uri="{9D8B030D-6E8A-4147-A177-3AD203B41FA5}">
                      <a16:colId xmlns:a16="http://schemas.microsoft.com/office/drawing/2014/main" val="1524485542"/>
                    </a:ext>
                  </a:extLst>
                </a:gridCol>
                <a:gridCol w="822972">
                  <a:extLst>
                    <a:ext uri="{9D8B030D-6E8A-4147-A177-3AD203B41FA5}">
                      <a16:colId xmlns:a16="http://schemas.microsoft.com/office/drawing/2014/main" val="875932689"/>
                    </a:ext>
                  </a:extLst>
                </a:gridCol>
                <a:gridCol w="528435">
                  <a:extLst>
                    <a:ext uri="{9D8B030D-6E8A-4147-A177-3AD203B41FA5}">
                      <a16:colId xmlns:a16="http://schemas.microsoft.com/office/drawing/2014/main" val="4091746798"/>
                    </a:ext>
                  </a:extLst>
                </a:gridCol>
                <a:gridCol w="528435">
                  <a:extLst>
                    <a:ext uri="{9D8B030D-6E8A-4147-A177-3AD203B41FA5}">
                      <a16:colId xmlns:a16="http://schemas.microsoft.com/office/drawing/2014/main" val="375471438"/>
                    </a:ext>
                  </a:extLst>
                </a:gridCol>
                <a:gridCol w="866287">
                  <a:extLst>
                    <a:ext uri="{9D8B030D-6E8A-4147-A177-3AD203B41FA5}">
                      <a16:colId xmlns:a16="http://schemas.microsoft.com/office/drawing/2014/main" val="2183626618"/>
                    </a:ext>
                  </a:extLst>
                </a:gridCol>
                <a:gridCol w="727681">
                  <a:extLst>
                    <a:ext uri="{9D8B030D-6E8A-4147-A177-3AD203B41FA5}">
                      <a16:colId xmlns:a16="http://schemas.microsoft.com/office/drawing/2014/main" val="2317485169"/>
                    </a:ext>
                  </a:extLst>
                </a:gridCol>
                <a:gridCol w="788321">
                  <a:extLst>
                    <a:ext uri="{9D8B030D-6E8A-4147-A177-3AD203B41FA5}">
                      <a16:colId xmlns:a16="http://schemas.microsoft.com/office/drawing/2014/main" val="3844600000"/>
                    </a:ext>
                  </a:extLst>
                </a:gridCol>
                <a:gridCol w="736344">
                  <a:extLst>
                    <a:ext uri="{9D8B030D-6E8A-4147-A177-3AD203B41FA5}">
                      <a16:colId xmlns:a16="http://schemas.microsoft.com/office/drawing/2014/main" val="2283768612"/>
                    </a:ext>
                  </a:extLst>
                </a:gridCol>
              </a:tblGrid>
              <a:tr h="65975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671299"/>
                  </a:ext>
                </a:extLst>
              </a:tr>
              <a:tr h="987775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C9. Porcentaje de avance de obra del Programa de Saneamiento en zonas prioritarias.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702451"/>
                  </a:ext>
                </a:extLst>
              </a:tr>
              <a:tr h="1345844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C10. Porcentaje de avance de obra del Programa de Saneamiento en zonas prioritarias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Pacífico Central (Cod.00413 JACO).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770427"/>
                  </a:ext>
                </a:extLst>
              </a:tr>
              <a:tr h="1284108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C11. Porcentaje de avance de obra del Programa de Saneamiento en zonas prioritarias.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Brunca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(Cod.00471 GOLFITO)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3.5%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03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5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959A34-E9C1-3E01-AEF6-BB73B6E41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58374"/>
              </p:ext>
            </p:extLst>
          </p:nvPr>
        </p:nvGraphicFramePr>
        <p:xfrm>
          <a:off x="492125" y="1311275"/>
          <a:ext cx="8159750" cy="3825211"/>
        </p:xfrm>
        <a:graphic>
          <a:graphicData uri="http://schemas.openxmlformats.org/drawingml/2006/table">
            <a:tbl>
              <a:tblPr/>
              <a:tblGrid>
                <a:gridCol w="1250950">
                  <a:extLst>
                    <a:ext uri="{9D8B030D-6E8A-4147-A177-3AD203B41FA5}">
                      <a16:colId xmlns:a16="http://schemas.microsoft.com/office/drawing/2014/main" val="1336586012"/>
                    </a:ext>
                  </a:extLst>
                </a:gridCol>
                <a:gridCol w="1196085">
                  <a:extLst>
                    <a:ext uri="{9D8B030D-6E8A-4147-A177-3AD203B41FA5}">
                      <a16:colId xmlns:a16="http://schemas.microsoft.com/office/drawing/2014/main" val="1600754398"/>
                    </a:ext>
                  </a:extLst>
                </a:gridCol>
                <a:gridCol w="578390">
                  <a:extLst>
                    <a:ext uri="{9D8B030D-6E8A-4147-A177-3AD203B41FA5}">
                      <a16:colId xmlns:a16="http://schemas.microsoft.com/office/drawing/2014/main" val="4044394048"/>
                    </a:ext>
                  </a:extLst>
                </a:gridCol>
                <a:gridCol w="845340">
                  <a:extLst>
                    <a:ext uri="{9D8B030D-6E8A-4147-A177-3AD203B41FA5}">
                      <a16:colId xmlns:a16="http://schemas.microsoft.com/office/drawing/2014/main" val="1481814292"/>
                    </a:ext>
                  </a:extLst>
                </a:gridCol>
                <a:gridCol w="542797">
                  <a:extLst>
                    <a:ext uri="{9D8B030D-6E8A-4147-A177-3AD203B41FA5}">
                      <a16:colId xmlns:a16="http://schemas.microsoft.com/office/drawing/2014/main" val="3498336330"/>
                    </a:ext>
                  </a:extLst>
                </a:gridCol>
                <a:gridCol w="542797">
                  <a:extLst>
                    <a:ext uri="{9D8B030D-6E8A-4147-A177-3AD203B41FA5}">
                      <a16:colId xmlns:a16="http://schemas.microsoft.com/office/drawing/2014/main" val="2722947102"/>
                    </a:ext>
                  </a:extLst>
                </a:gridCol>
                <a:gridCol w="889830">
                  <a:extLst>
                    <a:ext uri="{9D8B030D-6E8A-4147-A177-3AD203B41FA5}">
                      <a16:colId xmlns:a16="http://schemas.microsoft.com/office/drawing/2014/main" val="3412952450"/>
                    </a:ext>
                  </a:extLst>
                </a:gridCol>
                <a:gridCol w="747458">
                  <a:extLst>
                    <a:ext uri="{9D8B030D-6E8A-4147-A177-3AD203B41FA5}">
                      <a16:colId xmlns:a16="http://schemas.microsoft.com/office/drawing/2014/main" val="104996743"/>
                    </a:ext>
                  </a:extLst>
                </a:gridCol>
                <a:gridCol w="715203">
                  <a:extLst>
                    <a:ext uri="{9D8B030D-6E8A-4147-A177-3AD203B41FA5}">
                      <a16:colId xmlns:a16="http://schemas.microsoft.com/office/drawing/2014/main" val="207669168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039308335"/>
                    </a:ext>
                  </a:extLst>
                </a:gridCol>
              </a:tblGrid>
              <a:tr h="80947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36823"/>
                  </a:ext>
                </a:extLst>
              </a:tr>
              <a:tr h="1707857">
                <a:tc>
                  <a:txBody>
                    <a:bodyPr/>
                    <a:lstStyle/>
                    <a:p>
                      <a:pPr algn="l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9) Programa de Saneamiento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C12. Porcentaje de avance de las etapas del proyecto Ampliación y mejoramiento del sistema de alcantarillado sanitario de la Ciudad de Limón. 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 Huetar Caribe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(Cod. 01233)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14.97%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46,0%  Sector I: Construcción; 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513556"/>
                  </a:ext>
                </a:extLst>
              </a:tr>
              <a:tr h="1307881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Plan Nacional de Adaptación al Cambio Climático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C20. Porcentaje de avance de las etapas del proyecto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Reducción de Agua no contabilizada.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Cod. 1224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80% 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51,66%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00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63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362233" y="27271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/>
              <a:t>Avance de Intervenciones Estratégicas anual 2024</a:t>
            </a:r>
            <a:endParaRPr lang="es-CR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9742CCA-C2E0-D73F-5329-FC1B41DB4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664529"/>
              </p:ext>
            </p:extLst>
          </p:nvPr>
        </p:nvGraphicFramePr>
        <p:xfrm>
          <a:off x="534299" y="1984075"/>
          <a:ext cx="8075402" cy="3101956"/>
        </p:xfrm>
        <a:graphic>
          <a:graphicData uri="http://schemas.openxmlformats.org/drawingml/2006/table">
            <a:tbl>
              <a:tblPr/>
              <a:tblGrid>
                <a:gridCol w="1918624">
                  <a:extLst>
                    <a:ext uri="{9D8B030D-6E8A-4147-A177-3AD203B41FA5}">
                      <a16:colId xmlns:a16="http://schemas.microsoft.com/office/drawing/2014/main" val="2018021128"/>
                    </a:ext>
                  </a:extLst>
                </a:gridCol>
                <a:gridCol w="1016584">
                  <a:extLst>
                    <a:ext uri="{9D8B030D-6E8A-4147-A177-3AD203B41FA5}">
                      <a16:colId xmlns:a16="http://schemas.microsoft.com/office/drawing/2014/main" val="4241552353"/>
                    </a:ext>
                  </a:extLst>
                </a:gridCol>
                <a:gridCol w="851927">
                  <a:extLst>
                    <a:ext uri="{9D8B030D-6E8A-4147-A177-3AD203B41FA5}">
                      <a16:colId xmlns:a16="http://schemas.microsoft.com/office/drawing/2014/main" val="850743838"/>
                    </a:ext>
                  </a:extLst>
                </a:gridCol>
                <a:gridCol w="816131">
                  <a:extLst>
                    <a:ext uri="{9D8B030D-6E8A-4147-A177-3AD203B41FA5}">
                      <a16:colId xmlns:a16="http://schemas.microsoft.com/office/drawing/2014/main" val="3486263360"/>
                    </a:ext>
                  </a:extLst>
                </a:gridCol>
                <a:gridCol w="866244">
                  <a:extLst>
                    <a:ext uri="{9D8B030D-6E8A-4147-A177-3AD203B41FA5}">
                      <a16:colId xmlns:a16="http://schemas.microsoft.com/office/drawing/2014/main" val="3574597693"/>
                    </a:ext>
                  </a:extLst>
                </a:gridCol>
                <a:gridCol w="787495">
                  <a:extLst>
                    <a:ext uri="{9D8B030D-6E8A-4147-A177-3AD203B41FA5}">
                      <a16:colId xmlns:a16="http://schemas.microsoft.com/office/drawing/2014/main" val="318994300"/>
                    </a:ext>
                  </a:extLst>
                </a:gridCol>
                <a:gridCol w="866244">
                  <a:extLst>
                    <a:ext uri="{9D8B030D-6E8A-4147-A177-3AD203B41FA5}">
                      <a16:colId xmlns:a16="http://schemas.microsoft.com/office/drawing/2014/main" val="2282824627"/>
                    </a:ext>
                  </a:extLst>
                </a:gridCol>
                <a:gridCol w="952153">
                  <a:extLst>
                    <a:ext uri="{9D8B030D-6E8A-4147-A177-3AD203B41FA5}">
                      <a16:colId xmlns:a16="http://schemas.microsoft.com/office/drawing/2014/main" val="3808715910"/>
                    </a:ext>
                  </a:extLst>
                </a:gridCol>
              </a:tblGrid>
              <a:tr h="1114931">
                <a:tc gridSpan="8">
                  <a:txBody>
                    <a:bodyPr/>
                    <a:lstStyle/>
                    <a:p>
                      <a:pPr algn="l" fontAlgn="t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Notas: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 actualizadas según modificación No. MIDEPLAN-DM-OF-0714-2024 6 de junio del 2024.</a:t>
                      </a:r>
                    </a:p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semestral: las instituciones deben determinar el grado de avance de las metas de intervenciones públicas (autoclasificación) considerando los siguientes criterios de semaforización.</a:t>
                      </a:r>
                    </a:p>
                    <a:p>
                      <a:pPr algn="l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(Lineamiento Metodológico - Insumos para elaborar el seguimiento del Plan Nacional de Desarrollo y de Inversión Pública (PNDIP) 2023-2026).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372042"/>
                  </a:ext>
                </a:extLst>
              </a:tr>
              <a:tr h="290443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</a:rPr>
                        <a:t>Con atraso crítico: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avance de la meta es menor a lo previsto y representa una seria amenaza para  su cumplimiento anual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30332"/>
                  </a:ext>
                </a:extLst>
              </a:tr>
              <a:tr h="290443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739388"/>
                  </a:ext>
                </a:extLst>
              </a:tr>
              <a:tr h="552699">
                <a:tc>
                  <a:txBody>
                    <a:bodyPr/>
                    <a:lstStyle/>
                    <a:p>
                      <a:pPr algn="l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Con riesgo de incumplimiento: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avance de la meta es menor a lo previsto y representa una amenaza controlable para su cumplimiento al final del año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2927"/>
                  </a:ext>
                </a:extLst>
              </a:tr>
              <a:tr h="290443">
                <a:tc>
                  <a:txBody>
                    <a:bodyPr/>
                    <a:lstStyle/>
                    <a:p>
                      <a:pPr algn="l" fontAlgn="b"/>
                      <a:endParaRPr lang="es-C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967475"/>
                  </a:ext>
                </a:extLst>
              </a:tr>
              <a:tr h="29325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00B050"/>
                          </a:highlight>
                          <a:latin typeface="Calibri" panose="020F0502020204030204" pitchFamily="34" charset="0"/>
                        </a:rPr>
                        <a:t>De acuerdo con lo programado: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l" rtl="0" fontAlgn="t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Cuando el cumplimiento de la meta está de acuerdo con lo previsto.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25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50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DC04C08-5936-EAD5-6BCF-C9A8D533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s-CR" sz="2400" dirty="0"/>
              <a:t>Clasificación de metas por Institución en relación al total de metas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55E0910-D3E7-4174-3FA0-60E19FBBF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B059068-381F-111B-300E-4C31734A6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6037"/>
              </p:ext>
            </p:extLst>
          </p:nvPr>
        </p:nvGraphicFramePr>
        <p:xfrm>
          <a:off x="923926" y="1466851"/>
          <a:ext cx="7162798" cy="3848099"/>
        </p:xfrm>
        <a:graphic>
          <a:graphicData uri="http://schemas.openxmlformats.org/drawingml/2006/table">
            <a:tbl>
              <a:tblPr/>
              <a:tblGrid>
                <a:gridCol w="2130315">
                  <a:extLst>
                    <a:ext uri="{9D8B030D-6E8A-4147-A177-3AD203B41FA5}">
                      <a16:colId xmlns:a16="http://schemas.microsoft.com/office/drawing/2014/main" val="1019983036"/>
                    </a:ext>
                  </a:extLst>
                </a:gridCol>
                <a:gridCol w="555734">
                  <a:extLst>
                    <a:ext uri="{9D8B030D-6E8A-4147-A177-3AD203B41FA5}">
                      <a16:colId xmlns:a16="http://schemas.microsoft.com/office/drawing/2014/main" val="4173060354"/>
                    </a:ext>
                  </a:extLst>
                </a:gridCol>
                <a:gridCol w="586608">
                  <a:extLst>
                    <a:ext uri="{9D8B030D-6E8A-4147-A177-3AD203B41FA5}">
                      <a16:colId xmlns:a16="http://schemas.microsoft.com/office/drawing/2014/main" val="1057467463"/>
                    </a:ext>
                  </a:extLst>
                </a:gridCol>
                <a:gridCol w="710105">
                  <a:extLst>
                    <a:ext uri="{9D8B030D-6E8A-4147-A177-3AD203B41FA5}">
                      <a16:colId xmlns:a16="http://schemas.microsoft.com/office/drawing/2014/main" val="551440747"/>
                    </a:ext>
                  </a:extLst>
                </a:gridCol>
                <a:gridCol w="571172">
                  <a:extLst>
                    <a:ext uri="{9D8B030D-6E8A-4147-A177-3AD203B41FA5}">
                      <a16:colId xmlns:a16="http://schemas.microsoft.com/office/drawing/2014/main" val="471943470"/>
                    </a:ext>
                  </a:extLst>
                </a:gridCol>
                <a:gridCol w="509423">
                  <a:extLst>
                    <a:ext uri="{9D8B030D-6E8A-4147-A177-3AD203B41FA5}">
                      <a16:colId xmlns:a16="http://schemas.microsoft.com/office/drawing/2014/main" val="123086731"/>
                    </a:ext>
                  </a:extLst>
                </a:gridCol>
                <a:gridCol w="586608">
                  <a:extLst>
                    <a:ext uri="{9D8B030D-6E8A-4147-A177-3AD203B41FA5}">
                      <a16:colId xmlns:a16="http://schemas.microsoft.com/office/drawing/2014/main" val="2952812952"/>
                    </a:ext>
                  </a:extLst>
                </a:gridCol>
                <a:gridCol w="694668">
                  <a:extLst>
                    <a:ext uri="{9D8B030D-6E8A-4147-A177-3AD203B41FA5}">
                      <a16:colId xmlns:a16="http://schemas.microsoft.com/office/drawing/2014/main" val="2678155980"/>
                    </a:ext>
                  </a:extLst>
                </a:gridCol>
                <a:gridCol w="818165">
                  <a:extLst>
                    <a:ext uri="{9D8B030D-6E8A-4147-A177-3AD203B41FA5}">
                      <a16:colId xmlns:a16="http://schemas.microsoft.com/office/drawing/2014/main" val="2641445351"/>
                    </a:ext>
                  </a:extLst>
                </a:gridCol>
              </a:tblGrid>
              <a:tr h="754444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Institución del Sector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b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Aporte al PNDIP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92423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86112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10902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29081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21710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45518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5042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536840"/>
                  </a:ext>
                </a:extLst>
              </a:tr>
              <a:tr h="455253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COSEVI (metas Sectoriales anuales)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48142"/>
                  </a:ext>
                </a:extLst>
              </a:tr>
              <a:tr h="267289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JAPDEVA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36008"/>
                  </a:ext>
                </a:extLst>
              </a:tr>
              <a:tr h="2500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CTP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97432"/>
                  </a:ext>
                </a:extLst>
              </a:tr>
              <a:tr h="25004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701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530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trimestre Sin Programación en el 2024 en el PNDIP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20A94EA-CBB2-07E7-E3CA-02CF63B1E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968624"/>
              </p:ext>
            </p:extLst>
          </p:nvPr>
        </p:nvGraphicFramePr>
        <p:xfrm>
          <a:off x="444501" y="1905802"/>
          <a:ext cx="8381998" cy="1964342"/>
        </p:xfrm>
        <a:graphic>
          <a:graphicData uri="http://schemas.openxmlformats.org/drawingml/2006/table">
            <a:tbl>
              <a:tblPr/>
              <a:tblGrid>
                <a:gridCol w="1671296">
                  <a:extLst>
                    <a:ext uri="{9D8B030D-6E8A-4147-A177-3AD203B41FA5}">
                      <a16:colId xmlns:a16="http://schemas.microsoft.com/office/drawing/2014/main" val="166985635"/>
                    </a:ext>
                  </a:extLst>
                </a:gridCol>
                <a:gridCol w="900453">
                  <a:extLst>
                    <a:ext uri="{9D8B030D-6E8A-4147-A177-3AD203B41FA5}">
                      <a16:colId xmlns:a16="http://schemas.microsoft.com/office/drawing/2014/main" val="4040492445"/>
                    </a:ext>
                  </a:extLst>
                </a:gridCol>
                <a:gridCol w="841012">
                  <a:extLst>
                    <a:ext uri="{9D8B030D-6E8A-4147-A177-3AD203B41FA5}">
                      <a16:colId xmlns:a16="http://schemas.microsoft.com/office/drawing/2014/main" val="1610719861"/>
                    </a:ext>
                  </a:extLst>
                </a:gridCol>
                <a:gridCol w="765479">
                  <a:extLst>
                    <a:ext uri="{9D8B030D-6E8A-4147-A177-3AD203B41FA5}">
                      <a16:colId xmlns:a16="http://schemas.microsoft.com/office/drawing/2014/main" val="4028577394"/>
                    </a:ext>
                  </a:extLst>
                </a:gridCol>
                <a:gridCol w="765479">
                  <a:extLst>
                    <a:ext uri="{9D8B030D-6E8A-4147-A177-3AD203B41FA5}">
                      <a16:colId xmlns:a16="http://schemas.microsoft.com/office/drawing/2014/main" val="294023270"/>
                    </a:ext>
                  </a:extLst>
                </a:gridCol>
                <a:gridCol w="720480">
                  <a:extLst>
                    <a:ext uri="{9D8B030D-6E8A-4147-A177-3AD203B41FA5}">
                      <a16:colId xmlns:a16="http://schemas.microsoft.com/office/drawing/2014/main" val="6327124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38757531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883752016"/>
                    </a:ext>
                  </a:extLst>
                </a:gridCol>
                <a:gridCol w="812799">
                  <a:extLst>
                    <a:ext uri="{9D8B030D-6E8A-4147-A177-3AD203B41FA5}">
                      <a16:colId xmlns:a16="http://schemas.microsoft.com/office/drawing/2014/main" val="1110806005"/>
                    </a:ext>
                  </a:extLst>
                </a:gridCol>
              </a:tblGrid>
              <a:tr h="336115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Anual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I semestre 2024 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(respecto a la meta acumulada)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3001" marR="3001" marT="300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769581"/>
                  </a:ext>
                </a:extLst>
              </a:tr>
              <a:tr h="606208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4)  001197 Estudios, diseños y construcción de la Ruta Nacional  39 (Circunvalación Norte), sección Uruca (Ruta Nacional  108)-Calle Blancos (ent. Ruta Nacional Nº 109). Unidad funcional V.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obra.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69%</a:t>
                      </a:r>
                      <a:b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 </a:t>
                      </a:r>
                      <a:b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2023: 100%</a:t>
                      </a:r>
                      <a:b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 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3001" marR="3001" marT="30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088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056E061-EDD0-6C54-4858-7C1A79B60F79}"/>
              </a:ext>
            </a:extLst>
          </p:cNvPr>
          <p:cNvSpPr txBox="1">
            <a:spLocks/>
          </p:cNvSpPr>
          <p:nvPr/>
        </p:nvSpPr>
        <p:spPr>
          <a:xfrm>
            <a:off x="2184014" y="2807167"/>
            <a:ext cx="4775970" cy="621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r>
              <a:rPr lang="es-ES" sz="2800" dirty="0">
                <a:solidFill>
                  <a:schemeClr val="tx1"/>
                </a:solidFill>
              </a:rPr>
              <a:t>¡Muchas gracias!</a:t>
            </a:r>
            <a:endParaRPr lang="es-C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5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3E4452-E165-6C7E-0E6D-49A451534015}"/>
              </a:ext>
            </a:extLst>
          </p:cNvPr>
          <p:cNvSpPr txBox="1">
            <a:spLocks/>
          </p:cNvSpPr>
          <p:nvPr/>
        </p:nvSpPr>
        <p:spPr>
          <a:xfrm>
            <a:off x="2920983" y="-58182"/>
            <a:ext cx="6093425" cy="86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500" dirty="0"/>
              <a:t>Categorías para autoclasificación de metas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0A79F-2C19-6842-1E65-5F6E1116E30E}"/>
              </a:ext>
            </a:extLst>
          </p:cNvPr>
          <p:cNvSpPr txBox="1">
            <a:spLocks/>
          </p:cNvSpPr>
          <p:nvPr/>
        </p:nvSpPr>
        <p:spPr>
          <a:xfrm>
            <a:off x="880247" y="1539887"/>
            <a:ext cx="6366181" cy="4134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HendersonSansW00-BasicLight" panose="02000505030000020004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b="1" dirty="0">
                <a:latin typeface="HendersonSansW00-BasicSmBd" panose="02000505030000020004" pitchFamily="2" charset="0"/>
              </a:rPr>
              <a:t>De acuerdo con lo programado (DCP)</a:t>
            </a:r>
          </a:p>
          <a:p>
            <a:pPr marL="0" indent="0" algn="l">
              <a:buNone/>
            </a:pPr>
            <a:r>
              <a:rPr lang="es-CR" sz="1400" b="1" dirty="0">
                <a:latin typeface="HendersonSansW00-BasicSmBd" panose="02000505030000020004" pitchFamily="2" charset="0"/>
              </a:rPr>
              <a:t>Cuando el avance de la meta está de acuerdo con lo previsto.</a:t>
            </a:r>
          </a:p>
          <a:p>
            <a:pPr marL="0" indent="0" algn="l">
              <a:buNone/>
            </a:pPr>
            <a:endParaRPr lang="es-CR" b="1" dirty="0">
              <a:latin typeface="HendersonSansW00-BasicSmBd" panose="02000505030000020004" pitchFamily="2" charset="0"/>
            </a:endParaRPr>
          </a:p>
          <a:p>
            <a:pPr algn="l"/>
            <a:r>
              <a:rPr lang="es-CR" b="1" dirty="0">
                <a:latin typeface="HendersonSansW00-BasicSmBd" panose="02000505030000020004" pitchFamily="2" charset="0"/>
              </a:rPr>
              <a:t>Riesgo de Incumplimiento (RI)</a:t>
            </a:r>
          </a:p>
          <a:p>
            <a:pPr marL="0" indent="0" algn="l">
              <a:buNone/>
            </a:pPr>
            <a:r>
              <a:rPr lang="es-CR" sz="1400" b="1" dirty="0">
                <a:latin typeface="HendersonSansW00-BasicSmBd" panose="02000505030000020004" pitchFamily="2" charset="0"/>
              </a:rPr>
              <a:t>Cuando el avance de la meta es menor a lo previsto y representa una amenaza controlable para su cumplimiento al final del año. </a:t>
            </a:r>
            <a:endParaRPr lang="es-ES" sz="1400" b="1" dirty="0">
              <a:latin typeface="HendersonSansW00-BasicSmBd" panose="02000505030000020004" pitchFamily="2" charset="0"/>
            </a:endParaRPr>
          </a:p>
          <a:p>
            <a:pPr marL="0" indent="0" algn="l">
              <a:buNone/>
            </a:pPr>
            <a:endParaRPr lang="es-ES" b="1" dirty="0">
              <a:latin typeface="HendersonSansW00-BasicSmBd" panose="02000505030000020004" pitchFamily="2" charset="0"/>
            </a:endParaRPr>
          </a:p>
          <a:p>
            <a:pPr algn="l"/>
            <a:r>
              <a:rPr lang="es-CR" b="1" dirty="0">
                <a:latin typeface="HendersonSansW00-BasicSmBd" panose="02000505030000020004" pitchFamily="2" charset="0"/>
              </a:rPr>
              <a:t>Atraso Crítico (AC) </a:t>
            </a:r>
          </a:p>
          <a:p>
            <a:pPr marL="0" indent="0" algn="l">
              <a:buNone/>
            </a:pPr>
            <a:r>
              <a:rPr lang="es-CR" sz="1400" b="1" dirty="0">
                <a:latin typeface="HendersonSansW00-BasicSmBd" panose="02000505030000020004" pitchFamily="2" charset="0"/>
              </a:rPr>
              <a:t>Cuando el  avance de la meta es menor  a lo previsto  y representa una seria amenaza  para su cumplimiento.</a:t>
            </a:r>
          </a:p>
          <a:p>
            <a:pPr algn="l"/>
            <a:endParaRPr lang="es-CR" b="1" dirty="0">
              <a:latin typeface="HendersonSansW00-BasicSmBd" panose="02000505030000020004" pitchFamily="2" charset="0"/>
            </a:endParaRPr>
          </a:p>
          <a:p>
            <a:pPr algn="l"/>
            <a:endParaRPr lang="es-CR" dirty="0"/>
          </a:p>
          <a:p>
            <a:pPr algn="l"/>
            <a:endParaRPr lang="es-CR" dirty="0"/>
          </a:p>
          <a:p>
            <a:pPr algn="l"/>
            <a:endParaRPr lang="es-CR" dirty="0"/>
          </a:p>
        </p:txBody>
      </p:sp>
      <p:sp>
        <p:nvSpPr>
          <p:cNvPr id="7" name="5 Elipse">
            <a:extLst>
              <a:ext uri="{FF2B5EF4-FFF2-40B4-BE49-F238E27FC236}">
                <a16:creationId xmlns:a16="http://schemas.microsoft.com/office/drawing/2014/main" id="{597DE715-8CF3-C4CD-9A6C-469CF27749BF}"/>
              </a:ext>
            </a:extLst>
          </p:cNvPr>
          <p:cNvSpPr/>
          <p:nvPr/>
        </p:nvSpPr>
        <p:spPr>
          <a:xfrm>
            <a:off x="7241695" y="1584229"/>
            <a:ext cx="524894" cy="48939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9" name="5 Elipse">
            <a:extLst>
              <a:ext uri="{FF2B5EF4-FFF2-40B4-BE49-F238E27FC236}">
                <a16:creationId xmlns:a16="http://schemas.microsoft.com/office/drawing/2014/main" id="{F56A2CF2-2FDB-C08B-5292-F23D3057B25E}"/>
              </a:ext>
            </a:extLst>
          </p:cNvPr>
          <p:cNvSpPr/>
          <p:nvPr/>
        </p:nvSpPr>
        <p:spPr>
          <a:xfrm>
            <a:off x="7263256" y="3062516"/>
            <a:ext cx="576409" cy="5409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0" name="5 Elipse">
            <a:extLst>
              <a:ext uri="{FF2B5EF4-FFF2-40B4-BE49-F238E27FC236}">
                <a16:creationId xmlns:a16="http://schemas.microsoft.com/office/drawing/2014/main" id="{1D1E4B4C-53E7-0543-E774-911E948232E3}"/>
              </a:ext>
            </a:extLst>
          </p:cNvPr>
          <p:cNvSpPr/>
          <p:nvPr/>
        </p:nvSpPr>
        <p:spPr>
          <a:xfrm>
            <a:off x="7289013" y="4634924"/>
            <a:ext cx="550652" cy="5409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0547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8E5007C-D2C3-FAFB-DDF5-ABED73B31B3A}"/>
              </a:ext>
            </a:extLst>
          </p:cNvPr>
          <p:cNvSpPr txBox="1">
            <a:spLocks/>
          </p:cNvSpPr>
          <p:nvPr/>
        </p:nvSpPr>
        <p:spPr>
          <a:xfrm>
            <a:off x="2084173" y="1597"/>
            <a:ext cx="705982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 </a:t>
            </a:r>
            <a:r>
              <a:rPr lang="es-CR" sz="2000" dirty="0"/>
              <a:t>Clasificación de Metas  I semestre </a:t>
            </a:r>
          </a:p>
          <a:p>
            <a:pPr algn="r"/>
            <a:r>
              <a:rPr lang="es-CR" sz="2000" dirty="0"/>
              <a:t>2024 PNDIP </a:t>
            </a:r>
            <a:br>
              <a:rPr lang="es-CR" sz="2000" dirty="0"/>
            </a:br>
            <a:r>
              <a:rPr lang="es-CR" sz="1800" dirty="0"/>
              <a:t>26 intervenciones </a:t>
            </a:r>
            <a:br>
              <a:rPr lang="es-CR" sz="2400" dirty="0"/>
            </a:br>
            <a:endParaRPr lang="es-CR" sz="2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9AF1574-88DD-C51A-ED68-A019FFDD5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67277"/>
              </p:ext>
            </p:extLst>
          </p:nvPr>
        </p:nvGraphicFramePr>
        <p:xfrm>
          <a:off x="1348091" y="1626338"/>
          <a:ext cx="6310009" cy="346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888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1 Título">
            <a:extLst>
              <a:ext uri="{FF2B5EF4-FFF2-40B4-BE49-F238E27FC236}">
                <a16:creationId xmlns:a16="http://schemas.microsoft.com/office/drawing/2014/main" id="{58E5007C-D2C3-FAFB-DDF5-ABED73B31B3A}"/>
              </a:ext>
            </a:extLst>
          </p:cNvPr>
          <p:cNvSpPr txBox="1">
            <a:spLocks/>
          </p:cNvSpPr>
          <p:nvPr/>
        </p:nvSpPr>
        <p:spPr>
          <a:xfrm>
            <a:off x="2084173" y="1597"/>
            <a:ext cx="705982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CR" sz="2400" dirty="0"/>
              <a:t> </a:t>
            </a:r>
            <a:r>
              <a:rPr lang="es-CR" sz="2000" dirty="0"/>
              <a:t>Comparativo de cumplimiento  de Metas</a:t>
            </a:r>
          </a:p>
          <a:p>
            <a:pPr algn="r"/>
            <a:r>
              <a:rPr lang="es-CR" sz="2000" dirty="0"/>
              <a:t> trimestre –semestre 2024 PNDIP </a:t>
            </a:r>
            <a:br>
              <a:rPr lang="es-CR" sz="2000" dirty="0"/>
            </a:br>
            <a:br>
              <a:rPr lang="es-CR" sz="2400" dirty="0"/>
            </a:br>
            <a:endParaRPr lang="es-CR" sz="2400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E46177A-6D51-D637-1DC7-CE38BA86B2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923876"/>
              </p:ext>
            </p:extLst>
          </p:nvPr>
        </p:nvGraphicFramePr>
        <p:xfrm>
          <a:off x="1042086" y="1231910"/>
          <a:ext cx="7187514" cy="40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437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 2024</a:t>
            </a:r>
            <a:endParaRPr lang="es-CR" sz="200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FD8DE1E-AD6C-400D-74E4-CD2D46CC9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04687"/>
              </p:ext>
            </p:extLst>
          </p:nvPr>
        </p:nvGraphicFramePr>
        <p:xfrm>
          <a:off x="476250" y="1204499"/>
          <a:ext cx="8420099" cy="4449002"/>
        </p:xfrm>
        <a:graphic>
          <a:graphicData uri="http://schemas.openxmlformats.org/drawingml/2006/table">
            <a:tbl>
              <a:tblPr/>
              <a:tblGrid>
                <a:gridCol w="1790320">
                  <a:extLst>
                    <a:ext uri="{9D8B030D-6E8A-4147-A177-3AD203B41FA5}">
                      <a16:colId xmlns:a16="http://schemas.microsoft.com/office/drawing/2014/main" val="1026606586"/>
                    </a:ext>
                  </a:extLst>
                </a:gridCol>
                <a:gridCol w="773940">
                  <a:extLst>
                    <a:ext uri="{9D8B030D-6E8A-4147-A177-3AD203B41FA5}">
                      <a16:colId xmlns:a16="http://schemas.microsoft.com/office/drawing/2014/main" val="807241718"/>
                    </a:ext>
                  </a:extLst>
                </a:gridCol>
                <a:gridCol w="606098">
                  <a:extLst>
                    <a:ext uri="{9D8B030D-6E8A-4147-A177-3AD203B41FA5}">
                      <a16:colId xmlns:a16="http://schemas.microsoft.com/office/drawing/2014/main" val="1760293415"/>
                    </a:ext>
                  </a:extLst>
                </a:gridCol>
                <a:gridCol w="755292">
                  <a:extLst>
                    <a:ext uri="{9D8B030D-6E8A-4147-A177-3AD203B41FA5}">
                      <a16:colId xmlns:a16="http://schemas.microsoft.com/office/drawing/2014/main" val="4192508236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2481480892"/>
                    </a:ext>
                  </a:extLst>
                </a:gridCol>
                <a:gridCol w="568800">
                  <a:extLst>
                    <a:ext uri="{9D8B030D-6E8A-4147-A177-3AD203B41FA5}">
                      <a16:colId xmlns:a16="http://schemas.microsoft.com/office/drawing/2014/main" val="4156585023"/>
                    </a:ext>
                  </a:extLst>
                </a:gridCol>
                <a:gridCol w="932459">
                  <a:extLst>
                    <a:ext uri="{9D8B030D-6E8A-4147-A177-3AD203B41FA5}">
                      <a16:colId xmlns:a16="http://schemas.microsoft.com/office/drawing/2014/main" val="598728612"/>
                    </a:ext>
                  </a:extLst>
                </a:gridCol>
                <a:gridCol w="783264">
                  <a:extLst>
                    <a:ext uri="{9D8B030D-6E8A-4147-A177-3AD203B41FA5}">
                      <a16:colId xmlns:a16="http://schemas.microsoft.com/office/drawing/2014/main" val="3438181132"/>
                    </a:ext>
                  </a:extLst>
                </a:gridCol>
                <a:gridCol w="918327">
                  <a:extLst>
                    <a:ext uri="{9D8B030D-6E8A-4147-A177-3AD203B41FA5}">
                      <a16:colId xmlns:a16="http://schemas.microsoft.com/office/drawing/2014/main" val="3024604124"/>
                    </a:ext>
                  </a:extLst>
                </a:gridCol>
                <a:gridCol w="722799">
                  <a:extLst>
                    <a:ext uri="{9D8B030D-6E8A-4147-A177-3AD203B41FA5}">
                      <a16:colId xmlns:a16="http://schemas.microsoft.com/office/drawing/2014/main" val="3219236039"/>
                    </a:ext>
                  </a:extLst>
                </a:gridCol>
              </a:tblGrid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sng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4367" marR="4367" marT="436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79981"/>
                  </a:ext>
                </a:extLst>
              </a:tr>
              <a:tr h="105482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1) 001546 Rehabilitación y ampliación a 4 carriles de la Ruta Nacional 32, sección: intersección con la Ruta Nacional 4-Limón por parte del CONAVI.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obra.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50,97%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Región: Huetar Caribe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2024:95%</a:t>
                      </a:r>
                      <a:b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88,10%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88,60%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93,26%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85,46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229900"/>
                  </a:ext>
                </a:extLst>
              </a:tr>
              <a:tr h="809775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2) 002172 Ampliación y Mejoramiento del Corredor Vial San José – San Ramón.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etapas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12,88%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Región: Central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43,53% 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17,96%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17,96%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41,26%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16,57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635672"/>
                  </a:ext>
                </a:extLst>
              </a:tr>
              <a:tr h="1074409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3) 002700 Rehabilitación del puente sobre el Río Virilla en la Ruta Nacional  No. 32.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AB1.Porcentaje acumulado de avance de etapas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7%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100% (ejecución)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95,00%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81,00%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95,00%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79,57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111078"/>
                  </a:ext>
                </a:extLst>
              </a:tr>
              <a:tr h="66158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5) Programa de puentes en la red vial nacional.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AB1.Cantidad acumulado de puentes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2021:20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2024:6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puentes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puentes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50,00%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Riesgo de incumplimiento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CONAVI </a:t>
                      </a:r>
                    </a:p>
                  </a:txBody>
                  <a:tcPr marL="4367" marR="4367" marT="436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37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0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2BDBD84-882E-A849-B75E-AA08D2410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5490"/>
              </p:ext>
            </p:extLst>
          </p:nvPr>
        </p:nvGraphicFramePr>
        <p:xfrm>
          <a:off x="485774" y="1474636"/>
          <a:ext cx="8172451" cy="3877059"/>
        </p:xfrm>
        <a:graphic>
          <a:graphicData uri="http://schemas.openxmlformats.org/drawingml/2006/table">
            <a:tbl>
              <a:tblPr/>
              <a:tblGrid>
                <a:gridCol w="1737663">
                  <a:extLst>
                    <a:ext uri="{9D8B030D-6E8A-4147-A177-3AD203B41FA5}">
                      <a16:colId xmlns:a16="http://schemas.microsoft.com/office/drawing/2014/main" val="3475524284"/>
                    </a:ext>
                  </a:extLst>
                </a:gridCol>
                <a:gridCol w="751178">
                  <a:extLst>
                    <a:ext uri="{9D8B030D-6E8A-4147-A177-3AD203B41FA5}">
                      <a16:colId xmlns:a16="http://schemas.microsoft.com/office/drawing/2014/main" val="104268017"/>
                    </a:ext>
                  </a:extLst>
                </a:gridCol>
                <a:gridCol w="588272">
                  <a:extLst>
                    <a:ext uri="{9D8B030D-6E8A-4147-A177-3AD203B41FA5}">
                      <a16:colId xmlns:a16="http://schemas.microsoft.com/office/drawing/2014/main" val="3017746234"/>
                    </a:ext>
                  </a:extLst>
                </a:gridCol>
                <a:gridCol w="733077">
                  <a:extLst>
                    <a:ext uri="{9D8B030D-6E8A-4147-A177-3AD203B41FA5}">
                      <a16:colId xmlns:a16="http://schemas.microsoft.com/office/drawing/2014/main" val="3435458677"/>
                    </a:ext>
                  </a:extLst>
                </a:gridCol>
                <a:gridCol w="552071">
                  <a:extLst>
                    <a:ext uri="{9D8B030D-6E8A-4147-A177-3AD203B41FA5}">
                      <a16:colId xmlns:a16="http://schemas.microsoft.com/office/drawing/2014/main" val="2308308113"/>
                    </a:ext>
                  </a:extLst>
                </a:gridCol>
                <a:gridCol w="552071">
                  <a:extLst>
                    <a:ext uri="{9D8B030D-6E8A-4147-A177-3AD203B41FA5}">
                      <a16:colId xmlns:a16="http://schemas.microsoft.com/office/drawing/2014/main" val="3131625941"/>
                    </a:ext>
                  </a:extLst>
                </a:gridCol>
                <a:gridCol w="905034">
                  <a:extLst>
                    <a:ext uri="{9D8B030D-6E8A-4147-A177-3AD203B41FA5}">
                      <a16:colId xmlns:a16="http://schemas.microsoft.com/office/drawing/2014/main" val="762529071"/>
                    </a:ext>
                  </a:extLst>
                </a:gridCol>
                <a:gridCol w="760227">
                  <a:extLst>
                    <a:ext uri="{9D8B030D-6E8A-4147-A177-3AD203B41FA5}">
                      <a16:colId xmlns:a16="http://schemas.microsoft.com/office/drawing/2014/main" val="1246885854"/>
                    </a:ext>
                  </a:extLst>
                </a:gridCol>
                <a:gridCol w="823580">
                  <a:extLst>
                    <a:ext uri="{9D8B030D-6E8A-4147-A177-3AD203B41FA5}">
                      <a16:colId xmlns:a16="http://schemas.microsoft.com/office/drawing/2014/main" val="1234584361"/>
                    </a:ext>
                  </a:extLst>
                </a:gridCol>
                <a:gridCol w="769278">
                  <a:extLst>
                    <a:ext uri="{9D8B030D-6E8A-4147-A177-3AD203B41FA5}">
                      <a16:colId xmlns:a16="http://schemas.microsoft.com/office/drawing/2014/main" val="764214916"/>
                    </a:ext>
                  </a:extLst>
                </a:gridCol>
              </a:tblGrid>
              <a:tr h="784416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49443"/>
                  </a:ext>
                </a:extLst>
              </a:tr>
              <a:tr h="117442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7) 002547 Ampliación y mejoramiento de Corredor Vial San José- Caldera, Ruta </a:t>
                      </a:r>
                      <a:r>
                        <a:rPr lang="es-MX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27.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 Porcentaje acumulado de avance Obra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Regiones Central y Región Pacífico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25% (Ejecución)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507947"/>
                  </a:ext>
                </a:extLst>
              </a:tr>
              <a:tr h="1130381">
                <a:tc>
                  <a:txBody>
                    <a:bodyPr/>
                    <a:lstStyle/>
                    <a:p>
                      <a:pPr algn="l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8) Corredor Vial Ruta Nacional número 2 San José – Cartago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las etapas del proyecto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3 %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12% (Licitación y adjudicación)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CNC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173428"/>
                  </a:ext>
                </a:extLst>
              </a:tr>
              <a:tr h="78784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11) 003288 Reforzamiento y rehabilitación del puente de acceso de la terminal Puntarenas por 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C1.Porcentaje acumulado de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de etapa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12%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Región: Pacifico Central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96.25% (41,25%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INCOP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3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83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410738C-4DE2-1BA2-8B14-12B83C393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895919"/>
              </p:ext>
            </p:extLst>
          </p:nvPr>
        </p:nvGraphicFramePr>
        <p:xfrm>
          <a:off x="565150" y="1130609"/>
          <a:ext cx="8210549" cy="4459447"/>
        </p:xfrm>
        <a:graphic>
          <a:graphicData uri="http://schemas.openxmlformats.org/drawingml/2006/table">
            <a:tbl>
              <a:tblPr/>
              <a:tblGrid>
                <a:gridCol w="1745764">
                  <a:extLst>
                    <a:ext uri="{9D8B030D-6E8A-4147-A177-3AD203B41FA5}">
                      <a16:colId xmlns:a16="http://schemas.microsoft.com/office/drawing/2014/main" val="659426912"/>
                    </a:ext>
                  </a:extLst>
                </a:gridCol>
                <a:gridCol w="754680">
                  <a:extLst>
                    <a:ext uri="{9D8B030D-6E8A-4147-A177-3AD203B41FA5}">
                      <a16:colId xmlns:a16="http://schemas.microsoft.com/office/drawing/2014/main" val="3068780086"/>
                    </a:ext>
                  </a:extLst>
                </a:gridCol>
                <a:gridCol w="591014">
                  <a:extLst>
                    <a:ext uri="{9D8B030D-6E8A-4147-A177-3AD203B41FA5}">
                      <a16:colId xmlns:a16="http://schemas.microsoft.com/office/drawing/2014/main" val="3711691014"/>
                    </a:ext>
                  </a:extLst>
                </a:gridCol>
                <a:gridCol w="736495">
                  <a:extLst>
                    <a:ext uri="{9D8B030D-6E8A-4147-A177-3AD203B41FA5}">
                      <a16:colId xmlns:a16="http://schemas.microsoft.com/office/drawing/2014/main" val="2114434322"/>
                    </a:ext>
                  </a:extLst>
                </a:gridCol>
                <a:gridCol w="554644">
                  <a:extLst>
                    <a:ext uri="{9D8B030D-6E8A-4147-A177-3AD203B41FA5}">
                      <a16:colId xmlns:a16="http://schemas.microsoft.com/office/drawing/2014/main" val="2764464208"/>
                    </a:ext>
                  </a:extLst>
                </a:gridCol>
                <a:gridCol w="554644">
                  <a:extLst>
                    <a:ext uri="{9D8B030D-6E8A-4147-A177-3AD203B41FA5}">
                      <a16:colId xmlns:a16="http://schemas.microsoft.com/office/drawing/2014/main" val="77945586"/>
                    </a:ext>
                  </a:extLst>
                </a:gridCol>
                <a:gridCol w="909253">
                  <a:extLst>
                    <a:ext uri="{9D8B030D-6E8A-4147-A177-3AD203B41FA5}">
                      <a16:colId xmlns:a16="http://schemas.microsoft.com/office/drawing/2014/main" val="389977925"/>
                    </a:ext>
                  </a:extLst>
                </a:gridCol>
                <a:gridCol w="763771">
                  <a:extLst>
                    <a:ext uri="{9D8B030D-6E8A-4147-A177-3AD203B41FA5}">
                      <a16:colId xmlns:a16="http://schemas.microsoft.com/office/drawing/2014/main" val="1293689152"/>
                    </a:ext>
                  </a:extLst>
                </a:gridCol>
                <a:gridCol w="827420">
                  <a:extLst>
                    <a:ext uri="{9D8B030D-6E8A-4147-A177-3AD203B41FA5}">
                      <a16:colId xmlns:a16="http://schemas.microsoft.com/office/drawing/2014/main" val="3650680846"/>
                    </a:ext>
                  </a:extLst>
                </a:gridCol>
                <a:gridCol w="772864">
                  <a:extLst>
                    <a:ext uri="{9D8B030D-6E8A-4147-A177-3AD203B41FA5}">
                      <a16:colId xmlns:a16="http://schemas.microsoft.com/office/drawing/2014/main" val="2726350398"/>
                    </a:ext>
                  </a:extLst>
                </a:gridCol>
              </a:tblGrid>
              <a:tr h="801847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219320"/>
                  </a:ext>
                </a:extLst>
              </a:tr>
              <a:tr h="1095476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13) 002646 Rehabilitación y Construcción del Tren Eléctrico Limonense de Carga bajo la responsabilidad del INCOFER (TELCA).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etapas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7%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Huetar Caribe y Huetar Norte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22%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(2% Licitación y Adjudicación y 2% Pre-Ejecución)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839344"/>
                  </a:ext>
                </a:extLst>
              </a:tr>
              <a:tr h="90589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14) 002788 Reconstrucción de la vía y restablecimiento del servicio ferroviario entre Puntarenas y Alajuela (TPC)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0%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 y Pacífico Central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7%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(4% Etapa de Factibilidad)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161621"/>
                  </a:ext>
                </a:extLst>
              </a:tr>
              <a:tr h="1037951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15) 002192 Construcción, equipamiento y puesta en operación de un sistema de Tren Rápido de Pasajeros (TRP) en la Gran Área Metropolitana (GAM).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A1.Porcentaje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3%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Región Central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44%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(1% Licitación y Adjudicación, 1% Pre Ejecución, 19% Ejecución, Línea 1)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INCOFER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848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21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859246-00A9-32FC-49DA-4C2C9B23B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653404"/>
              </p:ext>
            </p:extLst>
          </p:nvPr>
        </p:nvGraphicFramePr>
        <p:xfrm>
          <a:off x="622300" y="1469431"/>
          <a:ext cx="8216901" cy="3689884"/>
        </p:xfrm>
        <a:graphic>
          <a:graphicData uri="http://schemas.openxmlformats.org/drawingml/2006/table">
            <a:tbl>
              <a:tblPr/>
              <a:tblGrid>
                <a:gridCol w="1747115">
                  <a:extLst>
                    <a:ext uri="{9D8B030D-6E8A-4147-A177-3AD203B41FA5}">
                      <a16:colId xmlns:a16="http://schemas.microsoft.com/office/drawing/2014/main" val="2701805118"/>
                    </a:ext>
                  </a:extLst>
                </a:gridCol>
                <a:gridCol w="755264">
                  <a:extLst>
                    <a:ext uri="{9D8B030D-6E8A-4147-A177-3AD203B41FA5}">
                      <a16:colId xmlns:a16="http://schemas.microsoft.com/office/drawing/2014/main" val="4161870065"/>
                    </a:ext>
                  </a:extLst>
                </a:gridCol>
                <a:gridCol w="691671">
                  <a:extLst>
                    <a:ext uri="{9D8B030D-6E8A-4147-A177-3AD203B41FA5}">
                      <a16:colId xmlns:a16="http://schemas.microsoft.com/office/drawing/2014/main" val="2581058205"/>
                    </a:ext>
                  </a:extLst>
                </a:gridCol>
                <a:gridCol w="636865">
                  <a:extLst>
                    <a:ext uri="{9D8B030D-6E8A-4147-A177-3AD203B41FA5}">
                      <a16:colId xmlns:a16="http://schemas.microsoft.com/office/drawing/2014/main" val="2896443591"/>
                    </a:ext>
                  </a:extLst>
                </a:gridCol>
                <a:gridCol w="555073">
                  <a:extLst>
                    <a:ext uri="{9D8B030D-6E8A-4147-A177-3AD203B41FA5}">
                      <a16:colId xmlns:a16="http://schemas.microsoft.com/office/drawing/2014/main" val="1396128657"/>
                    </a:ext>
                  </a:extLst>
                </a:gridCol>
                <a:gridCol w="555073">
                  <a:extLst>
                    <a:ext uri="{9D8B030D-6E8A-4147-A177-3AD203B41FA5}">
                      <a16:colId xmlns:a16="http://schemas.microsoft.com/office/drawing/2014/main" val="1997938147"/>
                    </a:ext>
                  </a:extLst>
                </a:gridCol>
                <a:gridCol w="909956">
                  <a:extLst>
                    <a:ext uri="{9D8B030D-6E8A-4147-A177-3AD203B41FA5}">
                      <a16:colId xmlns:a16="http://schemas.microsoft.com/office/drawing/2014/main" val="1598648868"/>
                    </a:ext>
                  </a:extLst>
                </a:gridCol>
                <a:gridCol w="764362">
                  <a:extLst>
                    <a:ext uri="{9D8B030D-6E8A-4147-A177-3AD203B41FA5}">
                      <a16:colId xmlns:a16="http://schemas.microsoft.com/office/drawing/2014/main" val="387719952"/>
                    </a:ext>
                  </a:extLst>
                </a:gridCol>
                <a:gridCol w="828060">
                  <a:extLst>
                    <a:ext uri="{9D8B030D-6E8A-4147-A177-3AD203B41FA5}">
                      <a16:colId xmlns:a16="http://schemas.microsoft.com/office/drawing/2014/main" val="3336425799"/>
                    </a:ext>
                  </a:extLst>
                </a:gridCol>
                <a:gridCol w="773462">
                  <a:extLst>
                    <a:ext uri="{9D8B030D-6E8A-4147-A177-3AD203B41FA5}">
                      <a16:colId xmlns:a16="http://schemas.microsoft.com/office/drawing/2014/main" val="2260181201"/>
                    </a:ext>
                  </a:extLst>
                </a:gridCol>
              </a:tblGrid>
              <a:tr h="758398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9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049860"/>
                  </a:ext>
                </a:extLst>
              </a:tr>
              <a:tr h="984071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6) Diseño y construcción del proyecto Ciudad Gobierno.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B1. Porcentaje acumulado de avance de etapa del proyecto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3% (perfil y prefactibilidad) Región Central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25% (financiamiento, licitación y adjudicación, pre ejecución)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621063"/>
                  </a:ext>
                </a:extLst>
              </a:tr>
              <a:tr h="997556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16) 003371 Construcción de obras Carretera San Carlos, Sección Bernardo Soto-Florencia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etapas del proyecto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43% (5% Diseño, 5% Pre-ejecución, 33% Ejecución de Obra)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acuerdo con lo programado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079045"/>
                  </a:ext>
                </a:extLst>
              </a:tr>
              <a:tr h="949859"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17) 002699 Construcción de los Intercambios Viales en La Lima y Taras, y ampliación y mejoramiento de la sección entre los intercambios, Ruta Nacional N°2, Cartago, 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obra.</a:t>
                      </a:r>
                      <a:br>
                        <a:rPr lang="es-C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2022: 9,15%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100% (Ejecución de Obra)                                                                                                                                                    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54,40%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35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07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99FAAE-9CF3-A74E-9B81-CD6EB4301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843" y="5822723"/>
            <a:ext cx="5127171" cy="8630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044C76-966B-60D1-2B89-002C587ED303}"/>
              </a:ext>
            </a:extLst>
          </p:cNvPr>
          <p:cNvSpPr txBox="1">
            <a:spLocks/>
          </p:cNvSpPr>
          <p:nvPr/>
        </p:nvSpPr>
        <p:spPr>
          <a:xfrm>
            <a:off x="1518667" y="-22303"/>
            <a:ext cx="7625333" cy="1025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HendersonSansW00-BasicBold" panose="02000505030000020004" pitchFamily="2" charset="0"/>
                <a:ea typeface="+mj-ea"/>
                <a:cs typeface="+mj-cs"/>
              </a:defRPr>
            </a:lvl1pPr>
          </a:lstStyle>
          <a:p>
            <a:pPr algn="r"/>
            <a:r>
              <a:rPr lang="es-ES" sz="2000" dirty="0"/>
              <a:t>Avance de Intervenciones Estratégicas I semestre 2024</a:t>
            </a:r>
            <a:endParaRPr lang="es-CR" sz="20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71C50AC-DB52-061D-6B58-837DDDF0A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63426"/>
              </p:ext>
            </p:extLst>
          </p:nvPr>
        </p:nvGraphicFramePr>
        <p:xfrm>
          <a:off x="533400" y="1422400"/>
          <a:ext cx="8274051" cy="4052142"/>
        </p:xfrm>
        <a:graphic>
          <a:graphicData uri="http://schemas.openxmlformats.org/drawingml/2006/table">
            <a:tbl>
              <a:tblPr/>
              <a:tblGrid>
                <a:gridCol w="1759266">
                  <a:extLst>
                    <a:ext uri="{9D8B030D-6E8A-4147-A177-3AD203B41FA5}">
                      <a16:colId xmlns:a16="http://schemas.microsoft.com/office/drawing/2014/main" val="932989561"/>
                    </a:ext>
                  </a:extLst>
                </a:gridCol>
                <a:gridCol w="760517">
                  <a:extLst>
                    <a:ext uri="{9D8B030D-6E8A-4147-A177-3AD203B41FA5}">
                      <a16:colId xmlns:a16="http://schemas.microsoft.com/office/drawing/2014/main" val="3998778001"/>
                    </a:ext>
                  </a:extLst>
                </a:gridCol>
                <a:gridCol w="595585">
                  <a:extLst>
                    <a:ext uri="{9D8B030D-6E8A-4147-A177-3AD203B41FA5}">
                      <a16:colId xmlns:a16="http://schemas.microsoft.com/office/drawing/2014/main" val="561720345"/>
                    </a:ext>
                  </a:extLst>
                </a:gridCol>
                <a:gridCol w="742191">
                  <a:extLst>
                    <a:ext uri="{9D8B030D-6E8A-4147-A177-3AD203B41FA5}">
                      <a16:colId xmlns:a16="http://schemas.microsoft.com/office/drawing/2014/main" val="1745996377"/>
                    </a:ext>
                  </a:extLst>
                </a:gridCol>
                <a:gridCol w="558934">
                  <a:extLst>
                    <a:ext uri="{9D8B030D-6E8A-4147-A177-3AD203B41FA5}">
                      <a16:colId xmlns:a16="http://schemas.microsoft.com/office/drawing/2014/main" val="1112494445"/>
                    </a:ext>
                  </a:extLst>
                </a:gridCol>
                <a:gridCol w="526982">
                  <a:extLst>
                    <a:ext uri="{9D8B030D-6E8A-4147-A177-3AD203B41FA5}">
                      <a16:colId xmlns:a16="http://schemas.microsoft.com/office/drawing/2014/main" val="4033299683"/>
                    </a:ext>
                  </a:extLst>
                </a:gridCol>
                <a:gridCol w="948237">
                  <a:extLst>
                    <a:ext uri="{9D8B030D-6E8A-4147-A177-3AD203B41FA5}">
                      <a16:colId xmlns:a16="http://schemas.microsoft.com/office/drawing/2014/main" val="2051671750"/>
                    </a:ext>
                  </a:extLst>
                </a:gridCol>
                <a:gridCol w="769679">
                  <a:extLst>
                    <a:ext uri="{9D8B030D-6E8A-4147-A177-3AD203B41FA5}">
                      <a16:colId xmlns:a16="http://schemas.microsoft.com/office/drawing/2014/main" val="507368763"/>
                    </a:ext>
                  </a:extLst>
                </a:gridCol>
                <a:gridCol w="833819">
                  <a:extLst>
                    <a:ext uri="{9D8B030D-6E8A-4147-A177-3AD203B41FA5}">
                      <a16:colId xmlns:a16="http://schemas.microsoft.com/office/drawing/2014/main" val="884396921"/>
                    </a:ext>
                  </a:extLst>
                </a:gridCol>
                <a:gridCol w="778841">
                  <a:extLst>
                    <a:ext uri="{9D8B030D-6E8A-4147-A177-3AD203B41FA5}">
                      <a16:colId xmlns:a16="http://schemas.microsoft.com/office/drawing/2014/main" val="2125106105"/>
                    </a:ext>
                  </a:extLst>
                </a:gridCol>
              </a:tblGrid>
              <a:tr h="699342"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Intervención Pública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Línea base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Meta Anual</a:t>
                      </a:r>
                      <a:endParaRPr lang="es-CR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trimestre 2024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 semestre 2024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 de avance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(con respecto a la meta acumulada)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de avance metodología MIDEPLAN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Clasificación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Responsable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BD1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85888"/>
                  </a:ext>
                </a:extLst>
              </a:tr>
              <a:tr h="842003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18) 001686 Rehabilitación y ampliación a cuatro carriles de la Ruta Nacional N°1 “Interamericana Norte”, sección: Barranca – Cañas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 acumulado de avance de obra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44,37%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100%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824542"/>
                  </a:ext>
                </a:extLst>
              </a:tr>
              <a:tr h="1029599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19) 002484 Segundo Programa de la Red Vial Cantonal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acumulado de kilómetros rehabilitados de la Red Vial Cantonal.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 143.8 km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402,19 km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281,95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281,95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418860"/>
                  </a:ext>
                </a:extLst>
              </a:tr>
              <a:tr h="1169205">
                <a:tc>
                  <a:txBody>
                    <a:bodyPr/>
                    <a:lstStyle/>
                    <a:p>
                      <a:pPr algn="l" fontAlgn="t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20) 002484 Segundo Programa de la Red Vial Cantonal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ABD.1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acumulado de puentes intervenidos en la red vial cantonal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2021:0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30 </a:t>
                      </a: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es-C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C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puentes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Atraso Critico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996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98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nmopt-gob" id="{ACAD0BE6-7A19-4D34-A161-49C623E043DB}" vid="{C242E77D-FDD4-4B27-B698-BC8D0E245D2D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74654d-e72a-4070-a662-0f707e2f9140" xsi:nil="true"/>
    <lcf76f155ced4ddcb4097134ff3c332f xmlns="55911479-e056-4cf5-b42b-ae6ae38f307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E822D358FC904E82E3B8A64EDE26A1" ma:contentTypeVersion="13" ma:contentTypeDescription="Crear nuevo documento." ma:contentTypeScope="" ma:versionID="4d4f18296496b3fd371a862e6a56c919">
  <xsd:schema xmlns:xsd="http://www.w3.org/2001/XMLSchema" xmlns:xs="http://www.w3.org/2001/XMLSchema" xmlns:p="http://schemas.microsoft.com/office/2006/metadata/properties" xmlns:ns2="55911479-e056-4cf5-b42b-ae6ae38f3070" xmlns:ns3="0474654d-e72a-4070-a662-0f707e2f9140" targetNamespace="http://schemas.microsoft.com/office/2006/metadata/properties" ma:root="true" ma:fieldsID="8ee9215974bf770ed02420cbde395151" ns2:_="" ns3:_="">
    <xsd:import namespace="55911479-e056-4cf5-b42b-ae6ae38f3070"/>
    <xsd:import namespace="0474654d-e72a-4070-a662-0f707e2f91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11479-e056-4cf5-b42b-ae6ae38f30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a88f4cbe-a074-475e-afa8-002dacd672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4654d-e72a-4070-a662-0f707e2f91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f11450-2c9a-4779-ab2b-96ce5ec4a1ca}" ma:internalName="TaxCatchAll" ma:showField="CatchAllData" ma:web="0474654d-e72a-4070-a662-0f707e2f91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E19660-F1D1-4FAF-B6D1-DAA6009A20FE}">
  <ds:schemaRefs>
    <ds:schemaRef ds:uri="http://schemas.microsoft.com/office/2006/metadata/properties"/>
    <ds:schemaRef ds:uri="http://schemas.microsoft.com/office/infopath/2007/PartnerControls"/>
    <ds:schemaRef ds:uri="0474654d-e72a-4070-a662-0f707e2f9140"/>
    <ds:schemaRef ds:uri="55911479-e056-4cf5-b42b-ae6ae38f3070"/>
  </ds:schemaRefs>
</ds:datastoreItem>
</file>

<file path=customXml/itemProps2.xml><?xml version="1.0" encoding="utf-8"?>
<ds:datastoreItem xmlns:ds="http://schemas.openxmlformats.org/officeDocument/2006/customXml" ds:itemID="{9C4FB065-FD14-4266-B02A-C0615BC3DC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CE5070-D268-42B2-B5EC-E34784D723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911479-e056-4cf5-b42b-ae6ae38f3070"/>
    <ds:schemaRef ds:uri="0474654d-e72a-4070-a662-0f707e2f91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presentacionmopt-gob</Template>
  <TotalTime>1910</TotalTime>
  <Words>2325</Words>
  <Application>Microsoft Office PowerPoint</Application>
  <PresentationFormat>Presentación en pantalla (4:3)</PresentationFormat>
  <Paragraphs>532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HendersonSansW00-BasicBold</vt:lpstr>
      <vt:lpstr>HendersonSansW00-BasicLight</vt:lpstr>
      <vt:lpstr>HendersonSansW00-BasicSmBd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de metas por Institución en relación al total de metas 2024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Cristina Monge Sibaja</dc:creator>
  <cp:lastModifiedBy>Laura Cristina Monge Sibaja</cp:lastModifiedBy>
  <cp:revision>21</cp:revision>
  <dcterms:created xsi:type="dcterms:W3CDTF">2023-10-02T13:26:41Z</dcterms:created>
  <dcterms:modified xsi:type="dcterms:W3CDTF">2025-01-20T21:00:42Z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0x01010030E822D358FC904E82E3B8A64EDE26A1</vt:lpwstr>
  </property>
</Properties>
</file>