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89" r:id="rId7"/>
    <p:sldId id="287" r:id="rId8"/>
    <p:sldId id="290" r:id="rId9"/>
    <p:sldId id="288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2" r:id="rId21"/>
    <p:sldId id="301" r:id="rId22"/>
    <p:sldId id="303" r:id="rId23"/>
    <p:sldId id="258" r:id="rId24"/>
    <p:sldId id="286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2D439-0172-014F-5011-E88E227E730C}" v="4" dt="2026-02-10T15:33:05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201" autoAdjust="0"/>
  </p:normalViewPr>
  <p:slideViewPr>
    <p:cSldViewPr snapToGrid="0" snapToObjects="1">
      <p:cViewPr varScale="1">
        <p:scale>
          <a:sx n="63" d="100"/>
          <a:sy n="63" d="100"/>
        </p:scale>
        <p:origin x="17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optgocr-my.sharepoint.com/personal/laura_monge_mopt_go_cr/Documents/PNDIP%202023%202026/SEGUIMIENTO%20ANUAL%202025/Presentacion%20%20SGTO%20Anual%202025/Cuadro%20SGTO%20Anual%202025%20PNDI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066861164266817E-2"/>
          <c:y val="4.4154533915233406E-2"/>
          <c:w val="0.89002875636561363"/>
          <c:h val="0.8552869128110729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E993-4B8B-BCA4-DAADF646BB68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E993-4B8B-BCA4-DAADF646BB6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E993-4B8B-BCA4-DAADF646BB68}"/>
              </c:ext>
            </c:extLst>
          </c:dPt>
          <c:dLbls>
            <c:dLbl>
              <c:idx val="0"/>
              <c:layout>
                <c:manualLayout>
                  <c:x val="3.3310229138726971E-2"/>
                  <c:y val="-0.16573058211921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93-4B8B-BCA4-DAADF646BB68}"/>
                </c:ext>
              </c:extLst>
            </c:dLbl>
            <c:dLbl>
              <c:idx val="1"/>
              <c:layout>
                <c:manualLayout>
                  <c:x val="3.411542359903149E-2"/>
                  <c:y val="-0.14967438796822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93-4B8B-BCA4-DAADF646BB68}"/>
                </c:ext>
              </c:extLst>
            </c:dLbl>
            <c:dLbl>
              <c:idx val="2"/>
              <c:layout>
                <c:manualLayout>
                  <c:x val="3.572669950120777E-2"/>
                  <c:y val="-0.42870891763551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93-4B8B-BCA4-DAADF646BB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'Anual 2025'!$A$8:$A$10</c:f>
              <c:strCache>
                <c:ptCount val="3"/>
                <c:pt idx="0">
                  <c:v>Cumplimiento Alto </c:v>
                </c:pt>
                <c:pt idx="1">
                  <c:v>Cumplimiento Medio</c:v>
                </c:pt>
                <c:pt idx="2">
                  <c:v>Cumplimiento Bajo </c:v>
                </c:pt>
              </c:strCache>
            </c:strRef>
          </c:cat>
          <c:val>
            <c:numRef>
              <c:f>'Anual 2025'!$B$8:$B$10</c:f>
              <c:numCache>
                <c:formatCode>0%</c:formatCode>
                <c:ptCount val="3"/>
                <c:pt idx="0">
                  <c:v>0.15</c:v>
                </c:pt>
                <c:pt idx="1">
                  <c:v>0.12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93-4B8B-BCA4-DAADF646B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9809664"/>
        <c:axId val="1729810144"/>
        <c:axId val="0"/>
      </c:bar3DChart>
      <c:catAx>
        <c:axId val="172980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729810144"/>
        <c:crosses val="autoZero"/>
        <c:auto val="1"/>
        <c:lblAlgn val="ctr"/>
        <c:lblOffset val="100"/>
        <c:noMultiLvlLbl val="0"/>
      </c:catAx>
      <c:valAx>
        <c:axId val="172981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72980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 prstMaterial="metal">
      <a:bevelT/>
      <a:bevelB/>
    </a:sp3d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85C3-8CDD-6D45-A96D-871A17358D49}" type="datetimeFigureOut">
              <a:rPr lang="es-CR" smtClean="0"/>
              <a:t>10/2/2026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4188-4AC2-D442-AF91-97F6AF931A38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5530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85C3-8CDD-6D45-A96D-871A17358D49}" type="datetimeFigureOut">
              <a:rPr lang="es-CR" smtClean="0"/>
              <a:t>10/2/2026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4188-4AC2-D442-AF91-97F6AF931A38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1413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85C3-8CDD-6D45-A96D-871A17358D49}" type="datetimeFigureOut">
              <a:rPr lang="es-CR" smtClean="0"/>
              <a:t>10/2/2026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4188-4AC2-D442-AF91-97F6AF931A38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9751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85C3-8CDD-6D45-A96D-871A17358D49}" type="datetimeFigureOut">
              <a:rPr lang="es-CR" smtClean="0"/>
              <a:t>10/2/2026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4188-4AC2-D442-AF91-97F6AF931A38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6701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0F96659-94F5-824C-92EB-872F84C417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85C3-8CDD-6D45-A96D-871A17358D49}" type="datetimeFigureOut">
              <a:rPr lang="es-CR" smtClean="0"/>
              <a:t>10/2/2026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04188-4AC2-D442-AF91-97F6AF931A38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1932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HendersonSansW00-BasicBold" panose="02000505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ndersonSansW00-BasicLight" panose="02000505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ndersonSansW00-BasicLight" panose="02000505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ndersonSansW00-BasicLight" panose="02000505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ndersonSansW00-BasicLight" panose="02000505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ndersonSansW00-BasicLight" panose="02000505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D32D88-B550-A87F-D595-24061F98FEE6}"/>
              </a:ext>
            </a:extLst>
          </p:cNvPr>
          <p:cNvSpPr txBox="1"/>
          <p:nvPr/>
        </p:nvSpPr>
        <p:spPr>
          <a:xfrm>
            <a:off x="766214" y="513394"/>
            <a:ext cx="8118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Secretaría de Planificación Sectorial (SPS)</a:t>
            </a:r>
          </a:p>
          <a:p>
            <a:pPr algn="ctr"/>
            <a:r>
              <a:rPr lang="es-ES" sz="3600" b="1" dirty="0"/>
              <a:t>Sector Obras Públicas y Transportes</a:t>
            </a:r>
            <a:endParaRPr lang="es-CR" sz="3600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57B98D0-2DAE-C4D5-7BCE-04E6836DF002}"/>
              </a:ext>
            </a:extLst>
          </p:cNvPr>
          <p:cNvSpPr txBox="1">
            <a:spLocks/>
          </p:cNvSpPr>
          <p:nvPr/>
        </p:nvSpPr>
        <p:spPr>
          <a:xfrm>
            <a:off x="1121504" y="5043419"/>
            <a:ext cx="7407507" cy="103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2200" b="1" dirty="0"/>
              <a:t>Seguimiento  Anual 2025 PNDIP </a:t>
            </a:r>
          </a:p>
          <a:p>
            <a:pPr marL="0" indent="0" algn="ctr">
              <a:buNone/>
            </a:pPr>
            <a:r>
              <a:rPr lang="es-CR" sz="2200" b="1" dirty="0"/>
              <a:t>Plan Nacional de Desarrollo y de Inversión Pública</a:t>
            </a:r>
          </a:p>
          <a:p>
            <a:pPr algn="ctr"/>
            <a:endParaRPr lang="es-CR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22FE01-BCB8-4ECA-48CC-7AD88C6FC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906" y="1805206"/>
            <a:ext cx="4960188" cy="31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2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51769-1D19-0596-2A8C-B3D9B7265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13AFE3-8765-0B78-580F-CE14955EC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BD0E664-1A14-6EAD-A82A-12FC2AB15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69004"/>
              </p:ext>
            </p:extLst>
          </p:nvPr>
        </p:nvGraphicFramePr>
        <p:xfrm>
          <a:off x="512733" y="1173479"/>
          <a:ext cx="8256558" cy="4513882"/>
        </p:xfrm>
        <a:graphic>
          <a:graphicData uri="http://schemas.openxmlformats.org/drawingml/2006/table">
            <a:tbl>
              <a:tblPr/>
              <a:tblGrid>
                <a:gridCol w="1774137">
                  <a:extLst>
                    <a:ext uri="{9D8B030D-6E8A-4147-A177-3AD203B41FA5}">
                      <a16:colId xmlns:a16="http://schemas.microsoft.com/office/drawing/2014/main" val="1175241601"/>
                    </a:ext>
                  </a:extLst>
                </a:gridCol>
                <a:gridCol w="935808">
                  <a:extLst>
                    <a:ext uri="{9D8B030D-6E8A-4147-A177-3AD203B41FA5}">
                      <a16:colId xmlns:a16="http://schemas.microsoft.com/office/drawing/2014/main" val="1861995467"/>
                    </a:ext>
                  </a:extLst>
                </a:gridCol>
                <a:gridCol w="770092">
                  <a:extLst>
                    <a:ext uri="{9D8B030D-6E8A-4147-A177-3AD203B41FA5}">
                      <a16:colId xmlns:a16="http://schemas.microsoft.com/office/drawing/2014/main" val="1030966194"/>
                    </a:ext>
                  </a:extLst>
                </a:gridCol>
                <a:gridCol w="770092">
                  <a:extLst>
                    <a:ext uri="{9D8B030D-6E8A-4147-A177-3AD203B41FA5}">
                      <a16:colId xmlns:a16="http://schemas.microsoft.com/office/drawing/2014/main" val="3506966988"/>
                    </a:ext>
                  </a:extLst>
                </a:gridCol>
                <a:gridCol w="770092">
                  <a:extLst>
                    <a:ext uri="{9D8B030D-6E8A-4147-A177-3AD203B41FA5}">
                      <a16:colId xmlns:a16="http://schemas.microsoft.com/office/drawing/2014/main" val="3546195743"/>
                    </a:ext>
                  </a:extLst>
                </a:gridCol>
                <a:gridCol w="770092">
                  <a:extLst>
                    <a:ext uri="{9D8B030D-6E8A-4147-A177-3AD203B41FA5}">
                      <a16:colId xmlns:a16="http://schemas.microsoft.com/office/drawing/2014/main" val="3115281829"/>
                    </a:ext>
                  </a:extLst>
                </a:gridCol>
                <a:gridCol w="770092">
                  <a:extLst>
                    <a:ext uri="{9D8B030D-6E8A-4147-A177-3AD203B41FA5}">
                      <a16:colId xmlns:a16="http://schemas.microsoft.com/office/drawing/2014/main" val="2410674997"/>
                    </a:ext>
                  </a:extLst>
                </a:gridCol>
                <a:gridCol w="926061">
                  <a:extLst>
                    <a:ext uri="{9D8B030D-6E8A-4147-A177-3AD203B41FA5}">
                      <a16:colId xmlns:a16="http://schemas.microsoft.com/office/drawing/2014/main" val="3582766102"/>
                    </a:ext>
                  </a:extLst>
                </a:gridCol>
                <a:gridCol w="770092">
                  <a:extLst>
                    <a:ext uri="{9D8B030D-6E8A-4147-A177-3AD203B41FA5}">
                      <a16:colId xmlns:a16="http://schemas.microsoft.com/office/drawing/2014/main" val="518858408"/>
                    </a:ext>
                  </a:extLst>
                </a:gridCol>
              </a:tblGrid>
              <a:tr h="9063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Anual 2025</a:t>
                      </a:r>
                      <a:b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(Avance)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173028"/>
                  </a:ext>
                </a:extLst>
              </a:tr>
              <a:tr h="105736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10) 002891 Construcción de un duque de alba complementario al Muelle de Cruceros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C1.Porcentaje acumulado de avance de etapa del proyecto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 12% (Diseño final)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Región: Pacifico Central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20% (Financiamiento, Licitación y adjudicación)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19,50%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97,50%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93,75%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ALTO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INCOP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527583"/>
                  </a:ext>
                </a:extLst>
              </a:tr>
              <a:tr h="119307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11) 003288 Reforzamiento y rehabilitación del puente de acceso de la terminal Puntarenas por INCOP.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(003288 BPIP)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C1.Porcentaje acumulado de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avance de etapa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 12%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Región: Pacifico Central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100% (3,75% Ejecución)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33,83%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26,90%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24,81%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INCOP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223544"/>
                  </a:ext>
                </a:extLst>
              </a:tr>
              <a:tr h="135704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12) Desarrollo y Modernización de Puerto Caldera según el Plan Maestro Portuario del Litoral Pacífico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(003238 BPIP)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C1.Porcentaje acumulado de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avance de etapa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2022: 1% (perfil)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Región: Pacifico Central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15%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(5% Diseño final y 3% financiamiento)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46,67%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42,86%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INCOP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915135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FF467BC8-AB9E-61CA-3091-1F50D056CE54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2025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405687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A0A95-D720-9918-E5CC-41F669E83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ADED56-1112-B86B-1ABF-F9141482C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0B40078-4711-6203-BAA2-0C141F0F7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53590"/>
              </p:ext>
            </p:extLst>
          </p:nvPr>
        </p:nvGraphicFramePr>
        <p:xfrm>
          <a:off x="457200" y="1408865"/>
          <a:ext cx="8471139" cy="3956845"/>
        </p:xfrm>
        <a:graphic>
          <a:graphicData uri="http://schemas.openxmlformats.org/drawingml/2006/table">
            <a:tbl>
              <a:tblPr/>
              <a:tblGrid>
                <a:gridCol w="1820245">
                  <a:extLst>
                    <a:ext uri="{9D8B030D-6E8A-4147-A177-3AD203B41FA5}">
                      <a16:colId xmlns:a16="http://schemas.microsoft.com/office/drawing/2014/main" val="418228256"/>
                    </a:ext>
                  </a:extLst>
                </a:gridCol>
                <a:gridCol w="960129">
                  <a:extLst>
                    <a:ext uri="{9D8B030D-6E8A-4147-A177-3AD203B41FA5}">
                      <a16:colId xmlns:a16="http://schemas.microsoft.com/office/drawing/2014/main" val="4039346145"/>
                    </a:ext>
                  </a:extLst>
                </a:gridCol>
                <a:gridCol w="790106">
                  <a:extLst>
                    <a:ext uri="{9D8B030D-6E8A-4147-A177-3AD203B41FA5}">
                      <a16:colId xmlns:a16="http://schemas.microsoft.com/office/drawing/2014/main" val="4148661222"/>
                    </a:ext>
                  </a:extLst>
                </a:gridCol>
                <a:gridCol w="790106">
                  <a:extLst>
                    <a:ext uri="{9D8B030D-6E8A-4147-A177-3AD203B41FA5}">
                      <a16:colId xmlns:a16="http://schemas.microsoft.com/office/drawing/2014/main" val="3874808131"/>
                    </a:ext>
                  </a:extLst>
                </a:gridCol>
                <a:gridCol w="790106">
                  <a:extLst>
                    <a:ext uri="{9D8B030D-6E8A-4147-A177-3AD203B41FA5}">
                      <a16:colId xmlns:a16="http://schemas.microsoft.com/office/drawing/2014/main" val="1568807932"/>
                    </a:ext>
                  </a:extLst>
                </a:gridCol>
                <a:gridCol w="790106">
                  <a:extLst>
                    <a:ext uri="{9D8B030D-6E8A-4147-A177-3AD203B41FA5}">
                      <a16:colId xmlns:a16="http://schemas.microsoft.com/office/drawing/2014/main" val="1662486735"/>
                    </a:ext>
                  </a:extLst>
                </a:gridCol>
                <a:gridCol w="790106">
                  <a:extLst>
                    <a:ext uri="{9D8B030D-6E8A-4147-A177-3AD203B41FA5}">
                      <a16:colId xmlns:a16="http://schemas.microsoft.com/office/drawing/2014/main" val="1800404029"/>
                    </a:ext>
                  </a:extLst>
                </a:gridCol>
                <a:gridCol w="950129">
                  <a:extLst>
                    <a:ext uri="{9D8B030D-6E8A-4147-A177-3AD203B41FA5}">
                      <a16:colId xmlns:a16="http://schemas.microsoft.com/office/drawing/2014/main" val="3531300960"/>
                    </a:ext>
                  </a:extLst>
                </a:gridCol>
                <a:gridCol w="790106">
                  <a:extLst>
                    <a:ext uri="{9D8B030D-6E8A-4147-A177-3AD203B41FA5}">
                      <a16:colId xmlns:a16="http://schemas.microsoft.com/office/drawing/2014/main" val="1044489102"/>
                    </a:ext>
                  </a:extLst>
                </a:gridCol>
              </a:tblGrid>
              <a:tr h="11422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Anual 2025</a:t>
                      </a:r>
                      <a:b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(Avance)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821793"/>
                  </a:ext>
                </a:extLst>
              </a:tr>
              <a:tr h="138949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13) 002646 Rehabilitación y Construcción del Tren Eléctrico Limonense de Carga bajo la responsabilidad del INCOFER (TELCA).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A1.Porcentaje acumulado de avance de etapas del proyecto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 7%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Región Huetar Caribe y Huetar Norte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52%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(3% Pre-Ejecución y 27% Ejecución Fase 1)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5,88%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11,31%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INCOFER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872653"/>
                  </a:ext>
                </a:extLst>
              </a:tr>
              <a:tr h="142512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14) 002788 Reconstrucción de la vía y restablecimiento del servicio ferroviario entre Puntarenas y Alajuela (TPC)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A1.Porcentaje acumulado de avance de etapa del proyecto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 0%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Región Central y Pacífico Central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14%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(5% Diseño Final, 2% financiamiento)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INCOFER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115250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3888FE4D-6AF3-77FD-03E1-EA8491C0D023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2025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55950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FE755-28E9-381C-F29E-37D00E3F5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50A5BE-3E3E-AC79-A172-546F9932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ECEECAC-A852-2B34-4DFD-20CD82EB4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715470"/>
              </p:ext>
            </p:extLst>
          </p:nvPr>
        </p:nvGraphicFramePr>
        <p:xfrm>
          <a:off x="672860" y="1110990"/>
          <a:ext cx="8153042" cy="4731291"/>
        </p:xfrm>
        <a:graphic>
          <a:graphicData uri="http://schemas.openxmlformats.org/drawingml/2006/table">
            <a:tbl>
              <a:tblPr/>
              <a:tblGrid>
                <a:gridCol w="1751894">
                  <a:extLst>
                    <a:ext uri="{9D8B030D-6E8A-4147-A177-3AD203B41FA5}">
                      <a16:colId xmlns:a16="http://schemas.microsoft.com/office/drawing/2014/main" val="1843849735"/>
                    </a:ext>
                  </a:extLst>
                </a:gridCol>
                <a:gridCol w="924076">
                  <a:extLst>
                    <a:ext uri="{9D8B030D-6E8A-4147-A177-3AD203B41FA5}">
                      <a16:colId xmlns:a16="http://schemas.microsoft.com/office/drawing/2014/main" val="3069519348"/>
                    </a:ext>
                  </a:extLst>
                </a:gridCol>
                <a:gridCol w="760437">
                  <a:extLst>
                    <a:ext uri="{9D8B030D-6E8A-4147-A177-3AD203B41FA5}">
                      <a16:colId xmlns:a16="http://schemas.microsoft.com/office/drawing/2014/main" val="2535990499"/>
                    </a:ext>
                  </a:extLst>
                </a:gridCol>
                <a:gridCol w="760437">
                  <a:extLst>
                    <a:ext uri="{9D8B030D-6E8A-4147-A177-3AD203B41FA5}">
                      <a16:colId xmlns:a16="http://schemas.microsoft.com/office/drawing/2014/main" val="2401741614"/>
                    </a:ext>
                  </a:extLst>
                </a:gridCol>
                <a:gridCol w="760437">
                  <a:extLst>
                    <a:ext uri="{9D8B030D-6E8A-4147-A177-3AD203B41FA5}">
                      <a16:colId xmlns:a16="http://schemas.microsoft.com/office/drawing/2014/main" val="3982129022"/>
                    </a:ext>
                  </a:extLst>
                </a:gridCol>
                <a:gridCol w="760437">
                  <a:extLst>
                    <a:ext uri="{9D8B030D-6E8A-4147-A177-3AD203B41FA5}">
                      <a16:colId xmlns:a16="http://schemas.microsoft.com/office/drawing/2014/main" val="3257219919"/>
                    </a:ext>
                  </a:extLst>
                </a:gridCol>
                <a:gridCol w="760437">
                  <a:extLst>
                    <a:ext uri="{9D8B030D-6E8A-4147-A177-3AD203B41FA5}">
                      <a16:colId xmlns:a16="http://schemas.microsoft.com/office/drawing/2014/main" val="654193434"/>
                    </a:ext>
                  </a:extLst>
                </a:gridCol>
                <a:gridCol w="914450">
                  <a:extLst>
                    <a:ext uri="{9D8B030D-6E8A-4147-A177-3AD203B41FA5}">
                      <a16:colId xmlns:a16="http://schemas.microsoft.com/office/drawing/2014/main" val="2848107467"/>
                    </a:ext>
                  </a:extLst>
                </a:gridCol>
                <a:gridCol w="760437">
                  <a:extLst>
                    <a:ext uri="{9D8B030D-6E8A-4147-A177-3AD203B41FA5}">
                      <a16:colId xmlns:a16="http://schemas.microsoft.com/office/drawing/2014/main" val="54594330"/>
                    </a:ext>
                  </a:extLst>
                </a:gridCol>
              </a:tblGrid>
              <a:tr h="9801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Anual 2025</a:t>
                      </a:r>
                      <a:b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(Avance)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258054"/>
                  </a:ext>
                </a:extLst>
              </a:tr>
              <a:tr h="138800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15) 002192 Construcción, equipamiento y puesta en operación de un sistema de Tren Rápido de Pasajeros (TRP) en la Gran Área Metropolitana (GAM).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A1.Porcentaje acumulado de avance de etapa del proyecto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 3%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Región Central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78% 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(34% Ejecución, Línea 1)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9,25%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11,86%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8,33%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INCOFER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888763"/>
                  </a:ext>
                </a:extLst>
              </a:tr>
              <a:tr h="23631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 .Mejoramiento de la movilidad segura en los nodos y servicios de transporte público de la GAM.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B.1  Porcentaje de variación de pasajeros de un año a otro en el transporte ferroviario en las rutas San José-Heredia, San José -Pavas según la influencia de los nodos de integración del transporte.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2023:</a:t>
                      </a:r>
                      <a:b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34,67%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2025:10%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12,36%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123,60%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123,60%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ALTO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INCOFER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516846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7D5A47CF-17FC-826E-1F07-513D6AE7FB7E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2025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300336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12400-6E12-3396-E8EE-60C1D8A6B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8012F24-4C4A-2302-C515-4721DAF7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552C5CE-6D6E-8EC2-F5E4-10B516108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04724"/>
              </p:ext>
            </p:extLst>
          </p:nvPr>
        </p:nvGraphicFramePr>
        <p:xfrm>
          <a:off x="345057" y="1220272"/>
          <a:ext cx="8453885" cy="4585199"/>
        </p:xfrm>
        <a:graphic>
          <a:graphicData uri="http://schemas.openxmlformats.org/drawingml/2006/table">
            <a:tbl>
              <a:tblPr/>
              <a:tblGrid>
                <a:gridCol w="1776684">
                  <a:extLst>
                    <a:ext uri="{9D8B030D-6E8A-4147-A177-3AD203B41FA5}">
                      <a16:colId xmlns:a16="http://schemas.microsoft.com/office/drawing/2014/main" val="3879190775"/>
                    </a:ext>
                  </a:extLst>
                </a:gridCol>
                <a:gridCol w="937152">
                  <a:extLst>
                    <a:ext uri="{9D8B030D-6E8A-4147-A177-3AD203B41FA5}">
                      <a16:colId xmlns:a16="http://schemas.microsoft.com/office/drawing/2014/main" val="1122061832"/>
                    </a:ext>
                  </a:extLst>
                </a:gridCol>
                <a:gridCol w="771197">
                  <a:extLst>
                    <a:ext uri="{9D8B030D-6E8A-4147-A177-3AD203B41FA5}">
                      <a16:colId xmlns:a16="http://schemas.microsoft.com/office/drawing/2014/main" val="2571592139"/>
                    </a:ext>
                  </a:extLst>
                </a:gridCol>
                <a:gridCol w="956675">
                  <a:extLst>
                    <a:ext uri="{9D8B030D-6E8A-4147-A177-3AD203B41FA5}">
                      <a16:colId xmlns:a16="http://schemas.microsoft.com/office/drawing/2014/main" val="648408845"/>
                    </a:ext>
                  </a:extLst>
                </a:gridCol>
                <a:gridCol w="771197">
                  <a:extLst>
                    <a:ext uri="{9D8B030D-6E8A-4147-A177-3AD203B41FA5}">
                      <a16:colId xmlns:a16="http://schemas.microsoft.com/office/drawing/2014/main" val="2578293933"/>
                    </a:ext>
                  </a:extLst>
                </a:gridCol>
                <a:gridCol w="771197">
                  <a:extLst>
                    <a:ext uri="{9D8B030D-6E8A-4147-A177-3AD203B41FA5}">
                      <a16:colId xmlns:a16="http://schemas.microsoft.com/office/drawing/2014/main" val="3643639124"/>
                    </a:ext>
                  </a:extLst>
                </a:gridCol>
                <a:gridCol w="771197">
                  <a:extLst>
                    <a:ext uri="{9D8B030D-6E8A-4147-A177-3AD203B41FA5}">
                      <a16:colId xmlns:a16="http://schemas.microsoft.com/office/drawing/2014/main" val="2842742679"/>
                    </a:ext>
                  </a:extLst>
                </a:gridCol>
                <a:gridCol w="927389">
                  <a:extLst>
                    <a:ext uri="{9D8B030D-6E8A-4147-A177-3AD203B41FA5}">
                      <a16:colId xmlns:a16="http://schemas.microsoft.com/office/drawing/2014/main" val="952613305"/>
                    </a:ext>
                  </a:extLst>
                </a:gridCol>
                <a:gridCol w="771197">
                  <a:extLst>
                    <a:ext uri="{9D8B030D-6E8A-4147-A177-3AD203B41FA5}">
                      <a16:colId xmlns:a16="http://schemas.microsoft.com/office/drawing/2014/main" val="2915845664"/>
                    </a:ext>
                  </a:extLst>
                </a:gridCol>
              </a:tblGrid>
              <a:tr h="9712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Anual 2025</a:t>
                      </a:r>
                      <a:b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(Avance)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626986"/>
                  </a:ext>
                </a:extLst>
              </a:tr>
              <a:tr h="136326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21) 002786 Construcción y ampliación de la pista, área de maniobras y obras conexas del Aeropuerto Internacional Daniel Oduber Quirós.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E1.Porcentaje acumulado de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avance de las  etapas del proyecto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 12%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Región Chorotega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95% 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(25% Ejecución)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42,13%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44,35%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36,30%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CETAC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028035"/>
                  </a:ext>
                </a:extLst>
              </a:tr>
              <a:tr h="129055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22) Construcción de la terminal de carga del Aeropuerto Internacional Daniel Oduber Quirós.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E1.Porcentaje acumulado de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avance de las  etapas del proyecto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15%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(5% Diseños, 3% financiamiento)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CETAC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758708"/>
                  </a:ext>
                </a:extLst>
              </a:tr>
              <a:tr h="9330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23) Ampliación del Aeropuerto Internacional de Limón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E1.Porcentaje acumulado de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avance de las  etapas del proyecto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 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15%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(5% Diseños, 3% financiamiento)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CETAC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902402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CAEE6A24-E5A4-CDBA-592F-DBBF98643994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2025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17079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6CF49-76FF-5798-E73C-728F48DB1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610B09-986C-0A55-0A2B-FE3EE3F3F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810B7AA-FE63-4EBD-AB4B-0917411D2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400465"/>
              </p:ext>
            </p:extLst>
          </p:nvPr>
        </p:nvGraphicFramePr>
        <p:xfrm>
          <a:off x="407329" y="1509623"/>
          <a:ext cx="8450112" cy="3577616"/>
        </p:xfrm>
        <a:graphic>
          <a:graphicData uri="http://schemas.openxmlformats.org/drawingml/2006/table">
            <a:tbl>
              <a:tblPr/>
              <a:tblGrid>
                <a:gridCol w="1775890">
                  <a:extLst>
                    <a:ext uri="{9D8B030D-6E8A-4147-A177-3AD203B41FA5}">
                      <a16:colId xmlns:a16="http://schemas.microsoft.com/office/drawing/2014/main" val="2609462496"/>
                    </a:ext>
                  </a:extLst>
                </a:gridCol>
                <a:gridCol w="936733">
                  <a:extLst>
                    <a:ext uri="{9D8B030D-6E8A-4147-A177-3AD203B41FA5}">
                      <a16:colId xmlns:a16="http://schemas.microsoft.com/office/drawing/2014/main" val="3403478748"/>
                    </a:ext>
                  </a:extLst>
                </a:gridCol>
                <a:gridCol w="770853">
                  <a:extLst>
                    <a:ext uri="{9D8B030D-6E8A-4147-A177-3AD203B41FA5}">
                      <a16:colId xmlns:a16="http://schemas.microsoft.com/office/drawing/2014/main" val="1333107352"/>
                    </a:ext>
                  </a:extLst>
                </a:gridCol>
                <a:gridCol w="956248">
                  <a:extLst>
                    <a:ext uri="{9D8B030D-6E8A-4147-A177-3AD203B41FA5}">
                      <a16:colId xmlns:a16="http://schemas.microsoft.com/office/drawing/2014/main" val="3158974898"/>
                    </a:ext>
                  </a:extLst>
                </a:gridCol>
                <a:gridCol w="770853">
                  <a:extLst>
                    <a:ext uri="{9D8B030D-6E8A-4147-A177-3AD203B41FA5}">
                      <a16:colId xmlns:a16="http://schemas.microsoft.com/office/drawing/2014/main" val="3836640520"/>
                    </a:ext>
                  </a:extLst>
                </a:gridCol>
                <a:gridCol w="770853">
                  <a:extLst>
                    <a:ext uri="{9D8B030D-6E8A-4147-A177-3AD203B41FA5}">
                      <a16:colId xmlns:a16="http://schemas.microsoft.com/office/drawing/2014/main" val="4007754341"/>
                    </a:ext>
                  </a:extLst>
                </a:gridCol>
                <a:gridCol w="770853">
                  <a:extLst>
                    <a:ext uri="{9D8B030D-6E8A-4147-A177-3AD203B41FA5}">
                      <a16:colId xmlns:a16="http://schemas.microsoft.com/office/drawing/2014/main" val="128615387"/>
                    </a:ext>
                  </a:extLst>
                </a:gridCol>
                <a:gridCol w="926976">
                  <a:extLst>
                    <a:ext uri="{9D8B030D-6E8A-4147-A177-3AD203B41FA5}">
                      <a16:colId xmlns:a16="http://schemas.microsoft.com/office/drawing/2014/main" val="1769215373"/>
                    </a:ext>
                  </a:extLst>
                </a:gridCol>
                <a:gridCol w="770853">
                  <a:extLst>
                    <a:ext uri="{9D8B030D-6E8A-4147-A177-3AD203B41FA5}">
                      <a16:colId xmlns:a16="http://schemas.microsoft.com/office/drawing/2014/main" val="4061437832"/>
                    </a:ext>
                  </a:extLst>
                </a:gridCol>
              </a:tblGrid>
              <a:tr h="10179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Anual 2025</a:t>
                      </a:r>
                      <a:b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(Avance)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92077"/>
                  </a:ext>
                </a:extLst>
              </a:tr>
              <a:tr h="126496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24) 001172 Mejoramiento del Aeródromo La Managua, Quepos.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E1.Porcentaje acumulado de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avance  de obra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 0%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Región Pacífico Central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20% (+5% </a:t>
                      </a: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Prejecución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, +3% Financiamiento)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15,50%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77,50%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77,50%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MEDIO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CETAC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979126"/>
                  </a:ext>
                </a:extLst>
              </a:tr>
              <a:tr h="129473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25) 001391 Construcción del Aeropuerto Internacional de la Zona Sur.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E1.Porcentaje acumulado de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avance de las  etapas del proyecto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 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15%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(5% Diseños, 3% financiamiento)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CETAC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025171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6314393C-2159-ACF2-F6F4-A34248825FED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2025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507995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C5340-5EF8-D735-4DB2-B61928041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04474B-96F5-7342-4631-D763F2BA3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6947AB6-7446-9EE7-380B-E0652C1CC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65035"/>
              </p:ext>
            </p:extLst>
          </p:nvPr>
        </p:nvGraphicFramePr>
        <p:xfrm>
          <a:off x="319178" y="1699404"/>
          <a:ext cx="8505644" cy="3338422"/>
        </p:xfrm>
        <a:graphic>
          <a:graphicData uri="http://schemas.openxmlformats.org/drawingml/2006/table">
            <a:tbl>
              <a:tblPr/>
              <a:tblGrid>
                <a:gridCol w="1787561">
                  <a:extLst>
                    <a:ext uri="{9D8B030D-6E8A-4147-A177-3AD203B41FA5}">
                      <a16:colId xmlns:a16="http://schemas.microsoft.com/office/drawing/2014/main" val="2675199680"/>
                    </a:ext>
                  </a:extLst>
                </a:gridCol>
                <a:gridCol w="942889">
                  <a:extLst>
                    <a:ext uri="{9D8B030D-6E8A-4147-A177-3AD203B41FA5}">
                      <a16:colId xmlns:a16="http://schemas.microsoft.com/office/drawing/2014/main" val="3489316128"/>
                    </a:ext>
                  </a:extLst>
                </a:gridCol>
                <a:gridCol w="775919">
                  <a:extLst>
                    <a:ext uri="{9D8B030D-6E8A-4147-A177-3AD203B41FA5}">
                      <a16:colId xmlns:a16="http://schemas.microsoft.com/office/drawing/2014/main" val="1762427747"/>
                    </a:ext>
                  </a:extLst>
                </a:gridCol>
                <a:gridCol w="962532">
                  <a:extLst>
                    <a:ext uri="{9D8B030D-6E8A-4147-A177-3AD203B41FA5}">
                      <a16:colId xmlns:a16="http://schemas.microsoft.com/office/drawing/2014/main" val="2024151154"/>
                    </a:ext>
                  </a:extLst>
                </a:gridCol>
                <a:gridCol w="775919">
                  <a:extLst>
                    <a:ext uri="{9D8B030D-6E8A-4147-A177-3AD203B41FA5}">
                      <a16:colId xmlns:a16="http://schemas.microsoft.com/office/drawing/2014/main" val="269787823"/>
                    </a:ext>
                  </a:extLst>
                </a:gridCol>
                <a:gridCol w="775919">
                  <a:extLst>
                    <a:ext uri="{9D8B030D-6E8A-4147-A177-3AD203B41FA5}">
                      <a16:colId xmlns:a16="http://schemas.microsoft.com/office/drawing/2014/main" val="4179667138"/>
                    </a:ext>
                  </a:extLst>
                </a:gridCol>
                <a:gridCol w="775919">
                  <a:extLst>
                    <a:ext uri="{9D8B030D-6E8A-4147-A177-3AD203B41FA5}">
                      <a16:colId xmlns:a16="http://schemas.microsoft.com/office/drawing/2014/main" val="3445556852"/>
                    </a:ext>
                  </a:extLst>
                </a:gridCol>
                <a:gridCol w="933067">
                  <a:extLst>
                    <a:ext uri="{9D8B030D-6E8A-4147-A177-3AD203B41FA5}">
                      <a16:colId xmlns:a16="http://schemas.microsoft.com/office/drawing/2014/main" val="3281841862"/>
                    </a:ext>
                  </a:extLst>
                </a:gridCol>
                <a:gridCol w="775919">
                  <a:extLst>
                    <a:ext uri="{9D8B030D-6E8A-4147-A177-3AD203B41FA5}">
                      <a16:colId xmlns:a16="http://schemas.microsoft.com/office/drawing/2014/main" val="3133268633"/>
                    </a:ext>
                  </a:extLst>
                </a:gridCol>
              </a:tblGrid>
              <a:tr h="111652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Anual 2025</a:t>
                      </a:r>
                      <a:b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(Avance)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81859"/>
                  </a:ext>
                </a:extLst>
              </a:tr>
              <a:tr h="22218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 .Mejoramiento de la movilidad segura en los nodos y servicios de transporte público de la GAM.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B.1 Porcentaje de rutas de transporte público en modalidad autobús que brindan servicio en los nodos de integración con esquemas operativos actualizados.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2022:0%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50%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41,67%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83,34%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83,34%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MEDIO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CTP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907191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79775274-75C4-A199-3A42-82E369A72F66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2025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4151794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9A959-0778-AD5E-8603-DEF7F8021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405FAF2-3A91-A56E-0CEF-7A5822DBC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98C7A2A-ABFD-073E-2ACF-3ACDB55BC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2859"/>
              </p:ext>
            </p:extLst>
          </p:nvPr>
        </p:nvGraphicFramePr>
        <p:xfrm>
          <a:off x="430782" y="1255714"/>
          <a:ext cx="8282435" cy="4397635"/>
        </p:xfrm>
        <a:graphic>
          <a:graphicData uri="http://schemas.openxmlformats.org/drawingml/2006/table">
            <a:tbl>
              <a:tblPr/>
              <a:tblGrid>
                <a:gridCol w="1195602">
                  <a:extLst>
                    <a:ext uri="{9D8B030D-6E8A-4147-A177-3AD203B41FA5}">
                      <a16:colId xmlns:a16="http://schemas.microsoft.com/office/drawing/2014/main" val="4281286984"/>
                    </a:ext>
                  </a:extLst>
                </a:gridCol>
                <a:gridCol w="1417367">
                  <a:extLst>
                    <a:ext uri="{9D8B030D-6E8A-4147-A177-3AD203B41FA5}">
                      <a16:colId xmlns:a16="http://schemas.microsoft.com/office/drawing/2014/main" val="566966131"/>
                    </a:ext>
                  </a:extLst>
                </a:gridCol>
                <a:gridCol w="761714">
                  <a:extLst>
                    <a:ext uri="{9D8B030D-6E8A-4147-A177-3AD203B41FA5}">
                      <a16:colId xmlns:a16="http://schemas.microsoft.com/office/drawing/2014/main" val="2155896111"/>
                    </a:ext>
                  </a:extLst>
                </a:gridCol>
                <a:gridCol w="944911">
                  <a:extLst>
                    <a:ext uri="{9D8B030D-6E8A-4147-A177-3AD203B41FA5}">
                      <a16:colId xmlns:a16="http://schemas.microsoft.com/office/drawing/2014/main" val="2631701103"/>
                    </a:ext>
                  </a:extLst>
                </a:gridCol>
                <a:gridCol w="761714">
                  <a:extLst>
                    <a:ext uri="{9D8B030D-6E8A-4147-A177-3AD203B41FA5}">
                      <a16:colId xmlns:a16="http://schemas.microsoft.com/office/drawing/2014/main" val="1791492912"/>
                    </a:ext>
                  </a:extLst>
                </a:gridCol>
                <a:gridCol w="761714">
                  <a:extLst>
                    <a:ext uri="{9D8B030D-6E8A-4147-A177-3AD203B41FA5}">
                      <a16:colId xmlns:a16="http://schemas.microsoft.com/office/drawing/2014/main" val="1772776137"/>
                    </a:ext>
                  </a:extLst>
                </a:gridCol>
                <a:gridCol w="761714">
                  <a:extLst>
                    <a:ext uri="{9D8B030D-6E8A-4147-A177-3AD203B41FA5}">
                      <a16:colId xmlns:a16="http://schemas.microsoft.com/office/drawing/2014/main" val="1272894013"/>
                    </a:ext>
                  </a:extLst>
                </a:gridCol>
                <a:gridCol w="915985">
                  <a:extLst>
                    <a:ext uri="{9D8B030D-6E8A-4147-A177-3AD203B41FA5}">
                      <a16:colId xmlns:a16="http://schemas.microsoft.com/office/drawing/2014/main" val="181770451"/>
                    </a:ext>
                  </a:extLst>
                </a:gridCol>
                <a:gridCol w="761714">
                  <a:extLst>
                    <a:ext uri="{9D8B030D-6E8A-4147-A177-3AD203B41FA5}">
                      <a16:colId xmlns:a16="http://schemas.microsoft.com/office/drawing/2014/main" val="4157670748"/>
                    </a:ext>
                  </a:extLst>
                </a:gridCol>
              </a:tblGrid>
              <a:tr h="8998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Anual 2025</a:t>
                      </a:r>
                      <a:b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(Avance)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5014"/>
                  </a:ext>
                </a:extLst>
              </a:tr>
              <a:tr h="93746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5) Programa de Saneamiento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C9. Porcentaje de avance de obra del Programa de Saneamiento en zonas prioritarias.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22.5%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157101"/>
                  </a:ext>
                </a:extLst>
              </a:tr>
              <a:tr h="125182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5) Programa de Saneamiento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C10. Porcentaje de avance de obra del Programa de Saneamiento en zonas prioritarias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R. Pacífico Central (Cod.00413 JACO).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22.5%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603617"/>
                  </a:ext>
                </a:extLst>
              </a:tr>
              <a:tr h="125743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5) Programa de Saneamiento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C11. Porcentaje de avance de obra del Programa de Saneamiento en zonas prioritarias.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R. Brunca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(Cod.00471 GOLFITO)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22.5%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211272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13B66F64-B7F2-C00F-16BD-DE4A3F4EB524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2025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827861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B5402-2253-71A1-F60B-67D02A113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D477C6B-20A5-F1DB-2D8B-E476B219F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90459DC-C39D-160A-273D-3C1D0A78C180}"/>
              </a:ext>
            </a:extLst>
          </p:cNvPr>
          <p:cNvGraphicFramePr>
            <a:graphicFrameLocks noGrp="1"/>
          </p:cNvGraphicFramePr>
          <p:nvPr/>
        </p:nvGraphicFramePr>
        <p:xfrm>
          <a:off x="430782" y="1255714"/>
          <a:ext cx="8282435" cy="4397635"/>
        </p:xfrm>
        <a:graphic>
          <a:graphicData uri="http://schemas.openxmlformats.org/drawingml/2006/table">
            <a:tbl>
              <a:tblPr/>
              <a:tblGrid>
                <a:gridCol w="1195602">
                  <a:extLst>
                    <a:ext uri="{9D8B030D-6E8A-4147-A177-3AD203B41FA5}">
                      <a16:colId xmlns:a16="http://schemas.microsoft.com/office/drawing/2014/main" val="4281286984"/>
                    </a:ext>
                  </a:extLst>
                </a:gridCol>
                <a:gridCol w="1417367">
                  <a:extLst>
                    <a:ext uri="{9D8B030D-6E8A-4147-A177-3AD203B41FA5}">
                      <a16:colId xmlns:a16="http://schemas.microsoft.com/office/drawing/2014/main" val="566966131"/>
                    </a:ext>
                  </a:extLst>
                </a:gridCol>
                <a:gridCol w="761714">
                  <a:extLst>
                    <a:ext uri="{9D8B030D-6E8A-4147-A177-3AD203B41FA5}">
                      <a16:colId xmlns:a16="http://schemas.microsoft.com/office/drawing/2014/main" val="2155896111"/>
                    </a:ext>
                  </a:extLst>
                </a:gridCol>
                <a:gridCol w="944911">
                  <a:extLst>
                    <a:ext uri="{9D8B030D-6E8A-4147-A177-3AD203B41FA5}">
                      <a16:colId xmlns:a16="http://schemas.microsoft.com/office/drawing/2014/main" val="2631701103"/>
                    </a:ext>
                  </a:extLst>
                </a:gridCol>
                <a:gridCol w="761714">
                  <a:extLst>
                    <a:ext uri="{9D8B030D-6E8A-4147-A177-3AD203B41FA5}">
                      <a16:colId xmlns:a16="http://schemas.microsoft.com/office/drawing/2014/main" val="1791492912"/>
                    </a:ext>
                  </a:extLst>
                </a:gridCol>
                <a:gridCol w="761714">
                  <a:extLst>
                    <a:ext uri="{9D8B030D-6E8A-4147-A177-3AD203B41FA5}">
                      <a16:colId xmlns:a16="http://schemas.microsoft.com/office/drawing/2014/main" val="1772776137"/>
                    </a:ext>
                  </a:extLst>
                </a:gridCol>
                <a:gridCol w="761714">
                  <a:extLst>
                    <a:ext uri="{9D8B030D-6E8A-4147-A177-3AD203B41FA5}">
                      <a16:colId xmlns:a16="http://schemas.microsoft.com/office/drawing/2014/main" val="1272894013"/>
                    </a:ext>
                  </a:extLst>
                </a:gridCol>
                <a:gridCol w="915985">
                  <a:extLst>
                    <a:ext uri="{9D8B030D-6E8A-4147-A177-3AD203B41FA5}">
                      <a16:colId xmlns:a16="http://schemas.microsoft.com/office/drawing/2014/main" val="181770451"/>
                    </a:ext>
                  </a:extLst>
                </a:gridCol>
                <a:gridCol w="761714">
                  <a:extLst>
                    <a:ext uri="{9D8B030D-6E8A-4147-A177-3AD203B41FA5}">
                      <a16:colId xmlns:a16="http://schemas.microsoft.com/office/drawing/2014/main" val="4157670748"/>
                    </a:ext>
                  </a:extLst>
                </a:gridCol>
              </a:tblGrid>
              <a:tr h="8998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Anual 2025</a:t>
                      </a:r>
                      <a:b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(Avance)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5014"/>
                  </a:ext>
                </a:extLst>
              </a:tr>
              <a:tr h="93746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5) Programa de Saneamiento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C9. Porcentaje de avance de obra del Programa de Saneamiento en zonas prioritarias.</a:t>
                      </a:r>
                      <a:b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22.5%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157101"/>
                  </a:ext>
                </a:extLst>
              </a:tr>
              <a:tr h="125182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5) Programa de Saneamiento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C10. Porcentaje de avance de obra del Programa de Saneamiento en zonas prioritarias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R. Pacífico Central (Cod.00413 JACO).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22.5%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603617"/>
                  </a:ext>
                </a:extLst>
              </a:tr>
              <a:tr h="125743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5) Programa de Saneamiento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C11. Porcentaje de avance de obra del Programa de Saneamiento en zonas prioritarias.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R. Brunca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(Cod.00471 GOLFITO)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22.5%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211272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C3C420E4-3330-44D9-2066-8516C530B553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2025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362960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49C20-6C0A-6F4C-D6C9-336153B2F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078B2C9-2408-6642-A234-6A2F03CB8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51A62A3-F3D7-0D64-2A7F-3A6109545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219332"/>
              </p:ext>
            </p:extLst>
          </p:nvPr>
        </p:nvGraphicFramePr>
        <p:xfrm>
          <a:off x="323489" y="1199070"/>
          <a:ext cx="8497022" cy="4097546"/>
        </p:xfrm>
        <a:graphic>
          <a:graphicData uri="http://schemas.openxmlformats.org/drawingml/2006/table">
            <a:tbl>
              <a:tblPr/>
              <a:tblGrid>
                <a:gridCol w="1226578">
                  <a:extLst>
                    <a:ext uri="{9D8B030D-6E8A-4147-A177-3AD203B41FA5}">
                      <a16:colId xmlns:a16="http://schemas.microsoft.com/office/drawing/2014/main" val="1966061371"/>
                    </a:ext>
                  </a:extLst>
                </a:gridCol>
                <a:gridCol w="1454089">
                  <a:extLst>
                    <a:ext uri="{9D8B030D-6E8A-4147-A177-3AD203B41FA5}">
                      <a16:colId xmlns:a16="http://schemas.microsoft.com/office/drawing/2014/main" val="3968611773"/>
                    </a:ext>
                  </a:extLst>
                </a:gridCol>
                <a:gridCol w="781449">
                  <a:extLst>
                    <a:ext uri="{9D8B030D-6E8A-4147-A177-3AD203B41FA5}">
                      <a16:colId xmlns:a16="http://schemas.microsoft.com/office/drawing/2014/main" val="2173575524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2984447645"/>
                    </a:ext>
                  </a:extLst>
                </a:gridCol>
                <a:gridCol w="781449">
                  <a:extLst>
                    <a:ext uri="{9D8B030D-6E8A-4147-A177-3AD203B41FA5}">
                      <a16:colId xmlns:a16="http://schemas.microsoft.com/office/drawing/2014/main" val="239202829"/>
                    </a:ext>
                  </a:extLst>
                </a:gridCol>
                <a:gridCol w="781449">
                  <a:extLst>
                    <a:ext uri="{9D8B030D-6E8A-4147-A177-3AD203B41FA5}">
                      <a16:colId xmlns:a16="http://schemas.microsoft.com/office/drawing/2014/main" val="994151351"/>
                    </a:ext>
                  </a:extLst>
                </a:gridCol>
                <a:gridCol w="781449">
                  <a:extLst>
                    <a:ext uri="{9D8B030D-6E8A-4147-A177-3AD203B41FA5}">
                      <a16:colId xmlns:a16="http://schemas.microsoft.com/office/drawing/2014/main" val="1767744599"/>
                    </a:ext>
                  </a:extLst>
                </a:gridCol>
                <a:gridCol w="939717">
                  <a:extLst>
                    <a:ext uri="{9D8B030D-6E8A-4147-A177-3AD203B41FA5}">
                      <a16:colId xmlns:a16="http://schemas.microsoft.com/office/drawing/2014/main" val="3169649415"/>
                    </a:ext>
                  </a:extLst>
                </a:gridCol>
                <a:gridCol w="781449">
                  <a:extLst>
                    <a:ext uri="{9D8B030D-6E8A-4147-A177-3AD203B41FA5}">
                      <a16:colId xmlns:a16="http://schemas.microsoft.com/office/drawing/2014/main" val="2868474236"/>
                    </a:ext>
                  </a:extLst>
                </a:gridCol>
              </a:tblGrid>
              <a:tr h="10356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Anual 2025</a:t>
                      </a:r>
                      <a:b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(Avance)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73591"/>
                  </a:ext>
                </a:extLst>
              </a:tr>
              <a:tr h="186073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5) Programa de Saneamiento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C12. Porcentaje de avance de las etapas del proyecto Ampliación y mejoramiento del sistema de alcantarillado sanitario de la Ciudad de Limón. 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R. Huetar Caribe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(Cod. 01233)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14.97%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58.8%  Sector I: Construcción.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31,71%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53,93%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38,19%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676819"/>
                  </a:ext>
                </a:extLst>
              </a:tr>
              <a:tr h="120113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9) Plan Nacional de Adaptación al Cambio Climático.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C20. Porcentaje de avance de las etapas del proyecto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Reducción de Agua no contabilizada.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Cod. 1224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27.8%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100% 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59,43%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59,43%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43,81%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010707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3E788509-0250-0CE8-9F4A-AF320C943E27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2025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1075159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D7061-3772-7421-8D9D-2E914D7EF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95F003-CE02-5D32-B2D5-3AF15A351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6A4D206-E7D5-6963-DB25-110FDFCBACBB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2025</a:t>
            </a:r>
            <a:endParaRPr lang="es-CR" sz="24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1F1BDC6-AE8C-EA99-1D9C-79B9FE002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96103"/>
              </p:ext>
            </p:extLst>
          </p:nvPr>
        </p:nvGraphicFramePr>
        <p:xfrm>
          <a:off x="628650" y="1104182"/>
          <a:ext cx="7909463" cy="4668536"/>
        </p:xfrm>
        <a:graphic>
          <a:graphicData uri="http://schemas.openxmlformats.org/drawingml/2006/table">
            <a:tbl>
              <a:tblPr/>
              <a:tblGrid>
                <a:gridCol w="1820007">
                  <a:extLst>
                    <a:ext uri="{9D8B030D-6E8A-4147-A177-3AD203B41FA5}">
                      <a16:colId xmlns:a16="http://schemas.microsoft.com/office/drawing/2014/main" val="177238247"/>
                    </a:ext>
                  </a:extLst>
                </a:gridCol>
                <a:gridCol w="3196166">
                  <a:extLst>
                    <a:ext uri="{9D8B030D-6E8A-4147-A177-3AD203B41FA5}">
                      <a16:colId xmlns:a16="http://schemas.microsoft.com/office/drawing/2014/main" val="342028963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2881358"/>
                    </a:ext>
                  </a:extLst>
                </a:gridCol>
                <a:gridCol w="866670">
                  <a:extLst>
                    <a:ext uri="{9D8B030D-6E8A-4147-A177-3AD203B41FA5}">
                      <a16:colId xmlns:a16="http://schemas.microsoft.com/office/drawing/2014/main" val="3613221799"/>
                    </a:ext>
                  </a:extLst>
                </a:gridCol>
                <a:gridCol w="953337">
                  <a:extLst>
                    <a:ext uri="{9D8B030D-6E8A-4147-A177-3AD203B41FA5}">
                      <a16:colId xmlns:a16="http://schemas.microsoft.com/office/drawing/2014/main" val="320558369"/>
                    </a:ext>
                  </a:extLst>
                </a:gridCol>
                <a:gridCol w="1047883">
                  <a:extLst>
                    <a:ext uri="{9D8B030D-6E8A-4147-A177-3AD203B41FA5}">
                      <a16:colId xmlns:a16="http://schemas.microsoft.com/office/drawing/2014/main" val="2913018878"/>
                    </a:ext>
                  </a:extLst>
                </a:gridCol>
              </a:tblGrid>
              <a:tr h="1685845">
                <a:tc gridSpan="6"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Notas: *El cálculo de porcentaje de avance se calcula : el  resultado acumulado de la meta con respecto a la programación anual (regla de tres).</a:t>
                      </a:r>
                      <a:b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**Las instituciones deben determinar el grado de avance de las metas de  las intervenciones públicas considerando los siguientes criterios de semaforización y el Anexo N°1 Categorización de Indicadores. (Lineamiento Metodológico - Insumos para elaborar el seguimiento del Plan Nacional de Desarrollo y de Inversión Pública (PNDIP) 2022026).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42427"/>
                  </a:ext>
                </a:extLst>
              </a:tr>
              <a:tr h="975428">
                <a:tc gridSpan="6">
                  <a:txBody>
                    <a:bodyPr/>
                    <a:lstStyle/>
                    <a:p>
                      <a:pPr algn="jus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Anual</a:t>
                      </a:r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 las instituciones deben clasificar el cumplimiento de las metas, en función de la relación entre lo programado y lo ejecutado (porcentaje) en el año, utilizando los siguientes parámetros de clasificación con sus respectivos rangos porcentuales: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914782"/>
                  </a:ext>
                </a:extLst>
              </a:tr>
              <a:tr h="65832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Bajo: </a:t>
                      </a:r>
                    </a:p>
                    <a:p>
                      <a:pPr algn="ctr" fontAlgn="b">
                        <a:buNone/>
                      </a:pPr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el resultado de la meta es menor o igual a 49,99%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195083"/>
                  </a:ext>
                </a:extLst>
              </a:tr>
              <a:tr h="6744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Medio: </a:t>
                      </a:r>
                    </a:p>
                    <a:p>
                      <a:pPr algn="ctr" fontAlgn="b">
                        <a:buNone/>
                      </a:pPr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el resultado de la meta es menor o igual 89,99% o igual a 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390750"/>
                  </a:ext>
                </a:extLst>
              </a:tr>
              <a:tr h="6744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Alto: </a:t>
                      </a:r>
                    </a:p>
                    <a:p>
                      <a:pPr algn="ctr" fontAlgn="b">
                        <a:buNone/>
                      </a:pPr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el resultado anual de la meta es mayor o igual a 90%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s-C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813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11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3E4452-E165-6C7E-0E6D-49A451534015}"/>
              </a:ext>
            </a:extLst>
          </p:cNvPr>
          <p:cNvSpPr txBox="1">
            <a:spLocks/>
          </p:cNvSpPr>
          <p:nvPr/>
        </p:nvSpPr>
        <p:spPr>
          <a:xfrm>
            <a:off x="2920983" y="41700"/>
            <a:ext cx="6093425" cy="86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CR" sz="2400" dirty="0"/>
              <a:t>Categorías para </a:t>
            </a:r>
          </a:p>
          <a:p>
            <a:pPr algn="r"/>
            <a:r>
              <a:rPr lang="es-CR" sz="2400" dirty="0"/>
              <a:t>clasificación de metas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40A79F-2C19-6842-1E65-5F6E1116E30E}"/>
              </a:ext>
            </a:extLst>
          </p:cNvPr>
          <p:cNvSpPr txBox="1">
            <a:spLocks/>
          </p:cNvSpPr>
          <p:nvPr/>
        </p:nvSpPr>
        <p:spPr>
          <a:xfrm>
            <a:off x="828732" y="1409316"/>
            <a:ext cx="6366181" cy="477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ndersonSansW00-BasicLight" panose="02000505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ndersonSansW00-BasicLight" panose="02000505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ndersonSansW00-BasicLight" panose="02000505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ndersonSansW00-BasicLight" panose="02000505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ndersonSansW00-BasicLight" panose="02000505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2200" b="1" dirty="0"/>
              <a:t>Cumplimiento Alto (CA)</a:t>
            </a:r>
          </a:p>
          <a:p>
            <a:pPr algn="l"/>
            <a:r>
              <a:rPr lang="es-MX" sz="2300" dirty="0"/>
              <a:t>Cuando el resultado anual de la meta es mayor o igual a 90%</a:t>
            </a:r>
          </a:p>
          <a:p>
            <a:pPr algn="l"/>
            <a:endParaRPr lang="es-CR" b="1" dirty="0"/>
          </a:p>
          <a:p>
            <a:pPr algn="l"/>
            <a:r>
              <a:rPr lang="es-CR" sz="2200" b="1" dirty="0"/>
              <a:t>Cumplimiento Medio (CM)</a:t>
            </a:r>
          </a:p>
          <a:p>
            <a:pPr algn="l"/>
            <a:r>
              <a:rPr lang="es-MX" sz="2100" dirty="0"/>
              <a:t>Cuando el resultado de la meta es menor o igual 89,99% o igual a 50%</a:t>
            </a:r>
          </a:p>
          <a:p>
            <a:pPr algn="l"/>
            <a:endParaRPr lang="es-ES" b="1" dirty="0"/>
          </a:p>
          <a:p>
            <a:pPr algn="l"/>
            <a:r>
              <a:rPr lang="es-CR" sz="2200" b="1" dirty="0"/>
              <a:t>Cumplimiento Bajo (CB) </a:t>
            </a:r>
          </a:p>
          <a:p>
            <a:pPr algn="l"/>
            <a:r>
              <a:rPr lang="es-MX" sz="1900" dirty="0"/>
              <a:t>Cuando el resultado de la meta es menor o igual a 49,99%</a:t>
            </a:r>
            <a:endParaRPr lang="es-CR" b="1" dirty="0"/>
          </a:p>
          <a:p>
            <a:pPr algn="l"/>
            <a:endParaRPr lang="es-CR" b="1" dirty="0"/>
          </a:p>
          <a:p>
            <a:pPr algn="l"/>
            <a:endParaRPr lang="es-CR" dirty="0"/>
          </a:p>
          <a:p>
            <a:pPr algn="l"/>
            <a:endParaRPr lang="es-CR" dirty="0"/>
          </a:p>
          <a:p>
            <a:pPr algn="l"/>
            <a:endParaRPr lang="es-CR" dirty="0"/>
          </a:p>
        </p:txBody>
      </p:sp>
      <p:sp>
        <p:nvSpPr>
          <p:cNvPr id="7" name="5 Elipse">
            <a:extLst>
              <a:ext uri="{FF2B5EF4-FFF2-40B4-BE49-F238E27FC236}">
                <a16:creationId xmlns:a16="http://schemas.microsoft.com/office/drawing/2014/main" id="{597DE715-8CF3-C4CD-9A6C-469CF27749BF}"/>
              </a:ext>
            </a:extLst>
          </p:cNvPr>
          <p:cNvSpPr/>
          <p:nvPr/>
        </p:nvSpPr>
        <p:spPr>
          <a:xfrm>
            <a:off x="7194787" y="1288768"/>
            <a:ext cx="524894" cy="4893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9" name="5 Elipse">
            <a:extLst>
              <a:ext uri="{FF2B5EF4-FFF2-40B4-BE49-F238E27FC236}">
                <a16:creationId xmlns:a16="http://schemas.microsoft.com/office/drawing/2014/main" id="{F56A2CF2-2FDB-C08B-5292-F23D3057B25E}"/>
              </a:ext>
            </a:extLst>
          </p:cNvPr>
          <p:cNvSpPr/>
          <p:nvPr/>
        </p:nvSpPr>
        <p:spPr>
          <a:xfrm>
            <a:off x="7272185" y="2888087"/>
            <a:ext cx="576409" cy="5409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0" name="5 Elipse">
            <a:extLst>
              <a:ext uri="{FF2B5EF4-FFF2-40B4-BE49-F238E27FC236}">
                <a16:creationId xmlns:a16="http://schemas.microsoft.com/office/drawing/2014/main" id="{1D1E4B4C-53E7-0543-E774-911E948232E3}"/>
              </a:ext>
            </a:extLst>
          </p:cNvPr>
          <p:cNvSpPr/>
          <p:nvPr/>
        </p:nvSpPr>
        <p:spPr>
          <a:xfrm>
            <a:off x="7272185" y="4538922"/>
            <a:ext cx="550652" cy="540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05476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58E5007C-D2C3-FAFB-DDF5-ABED73B31B3A}"/>
              </a:ext>
            </a:extLst>
          </p:cNvPr>
          <p:cNvSpPr txBox="1">
            <a:spLocks/>
          </p:cNvSpPr>
          <p:nvPr/>
        </p:nvSpPr>
        <p:spPr>
          <a:xfrm>
            <a:off x="2084173" y="1597"/>
            <a:ext cx="7059827" cy="15482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CR" sz="2400" dirty="0"/>
              <a:t> Clasificación de Metas  Anuales </a:t>
            </a:r>
          </a:p>
          <a:p>
            <a:pPr algn="r"/>
            <a:r>
              <a:rPr lang="es-CR" sz="2400" dirty="0"/>
              <a:t>2025 PNDIP </a:t>
            </a:r>
            <a:br>
              <a:rPr lang="es-CR" sz="2400" dirty="0"/>
            </a:br>
            <a:r>
              <a:rPr lang="es-CR" sz="2000" dirty="0"/>
              <a:t>26 intervenciones Públicas </a:t>
            </a:r>
            <a:br>
              <a:rPr lang="es-CR" sz="2400" dirty="0"/>
            </a:br>
            <a:endParaRPr lang="es-CR" sz="24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4E9FB34-7E95-7746-6460-915DAF43A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57202"/>
              </p:ext>
            </p:extLst>
          </p:nvPr>
        </p:nvGraphicFramePr>
        <p:xfrm>
          <a:off x="1440611" y="1466491"/>
          <a:ext cx="6547449" cy="383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183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DC04C08-5936-EAD5-6BCF-C9A8D533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0160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s-CR" sz="2400" dirty="0"/>
              <a:t>Clasificación de metas por Institución en relación al total de metas 2025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5E0910-D3E7-4174-3FA0-60E19FBBF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E35650F-F04E-D77C-29BF-3F2E7C176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679918"/>
              </p:ext>
            </p:extLst>
          </p:nvPr>
        </p:nvGraphicFramePr>
        <p:xfrm>
          <a:off x="396816" y="1331284"/>
          <a:ext cx="8195094" cy="3995672"/>
        </p:xfrm>
        <a:graphic>
          <a:graphicData uri="http://schemas.openxmlformats.org/drawingml/2006/table">
            <a:tbl>
              <a:tblPr/>
              <a:tblGrid>
                <a:gridCol w="1544364">
                  <a:extLst>
                    <a:ext uri="{9D8B030D-6E8A-4147-A177-3AD203B41FA5}">
                      <a16:colId xmlns:a16="http://schemas.microsoft.com/office/drawing/2014/main" val="2160149708"/>
                    </a:ext>
                  </a:extLst>
                </a:gridCol>
                <a:gridCol w="672546">
                  <a:extLst>
                    <a:ext uri="{9D8B030D-6E8A-4147-A177-3AD203B41FA5}">
                      <a16:colId xmlns:a16="http://schemas.microsoft.com/office/drawing/2014/main" val="2951239866"/>
                    </a:ext>
                  </a:extLst>
                </a:gridCol>
                <a:gridCol w="685000">
                  <a:extLst>
                    <a:ext uri="{9D8B030D-6E8A-4147-A177-3AD203B41FA5}">
                      <a16:colId xmlns:a16="http://schemas.microsoft.com/office/drawing/2014/main" val="1461497942"/>
                    </a:ext>
                  </a:extLst>
                </a:gridCol>
                <a:gridCol w="672546">
                  <a:extLst>
                    <a:ext uri="{9D8B030D-6E8A-4147-A177-3AD203B41FA5}">
                      <a16:colId xmlns:a16="http://schemas.microsoft.com/office/drawing/2014/main" val="1188028987"/>
                    </a:ext>
                  </a:extLst>
                </a:gridCol>
                <a:gridCol w="672546">
                  <a:extLst>
                    <a:ext uri="{9D8B030D-6E8A-4147-A177-3AD203B41FA5}">
                      <a16:colId xmlns:a16="http://schemas.microsoft.com/office/drawing/2014/main" val="2066200498"/>
                    </a:ext>
                  </a:extLst>
                </a:gridCol>
                <a:gridCol w="672546">
                  <a:extLst>
                    <a:ext uri="{9D8B030D-6E8A-4147-A177-3AD203B41FA5}">
                      <a16:colId xmlns:a16="http://schemas.microsoft.com/office/drawing/2014/main" val="2044440900"/>
                    </a:ext>
                  </a:extLst>
                </a:gridCol>
                <a:gridCol w="672546">
                  <a:extLst>
                    <a:ext uri="{9D8B030D-6E8A-4147-A177-3AD203B41FA5}">
                      <a16:colId xmlns:a16="http://schemas.microsoft.com/office/drawing/2014/main" val="1344871561"/>
                    </a:ext>
                  </a:extLst>
                </a:gridCol>
                <a:gridCol w="672546">
                  <a:extLst>
                    <a:ext uri="{9D8B030D-6E8A-4147-A177-3AD203B41FA5}">
                      <a16:colId xmlns:a16="http://schemas.microsoft.com/office/drawing/2014/main" val="3078841872"/>
                    </a:ext>
                  </a:extLst>
                </a:gridCol>
                <a:gridCol w="1930454">
                  <a:extLst>
                    <a:ext uri="{9D8B030D-6E8A-4147-A177-3AD203B41FA5}">
                      <a16:colId xmlns:a16="http://schemas.microsoft.com/office/drawing/2014/main" val="632121062"/>
                    </a:ext>
                  </a:extLst>
                </a:gridCol>
              </a:tblGrid>
              <a:tr h="79369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Institución del Sector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Aporte al PNDIP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90314"/>
                  </a:ext>
                </a:extLst>
              </a:tr>
              <a:tr h="263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514561"/>
                  </a:ext>
                </a:extLst>
              </a:tr>
              <a:tr h="263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747247"/>
                  </a:ext>
                </a:extLst>
              </a:tr>
              <a:tr h="263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817538"/>
                  </a:ext>
                </a:extLst>
              </a:tr>
              <a:tr h="263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388284"/>
                  </a:ext>
                </a:extLst>
              </a:tr>
              <a:tr h="263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148226"/>
                  </a:ext>
                </a:extLst>
              </a:tr>
              <a:tr h="263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INCOFER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126080"/>
                  </a:ext>
                </a:extLst>
              </a:tr>
              <a:tr h="263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JAPDEVA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087542"/>
                  </a:ext>
                </a:extLst>
              </a:tr>
              <a:tr h="263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20828"/>
                  </a:ext>
                </a:extLst>
              </a:tr>
              <a:tr h="263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77377"/>
                  </a:ext>
                </a:extLst>
              </a:tr>
              <a:tr h="263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817017"/>
                  </a:ext>
                </a:extLst>
              </a:tr>
              <a:tr h="5714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COSEVI (metas Sectoriales anuales)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 (metas Sectoriales anuales)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267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530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056E061-EDD0-6C54-4858-7C1A79B60F79}"/>
              </a:ext>
            </a:extLst>
          </p:cNvPr>
          <p:cNvSpPr txBox="1">
            <a:spLocks/>
          </p:cNvSpPr>
          <p:nvPr/>
        </p:nvSpPr>
        <p:spPr>
          <a:xfrm>
            <a:off x="2184014" y="2807167"/>
            <a:ext cx="4775970" cy="621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</a:rPr>
              <a:t>¡Muchas Gracias!</a:t>
            </a:r>
            <a:endParaRPr lang="es-C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5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C6631-887B-AA9D-7418-D860D4255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015C75-FD72-015D-B19B-0CB0B896E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AB03B84-2709-33A7-9158-3EB460C3F0E2}"/>
              </a:ext>
            </a:extLst>
          </p:cNvPr>
          <p:cNvSpPr txBox="1">
            <a:spLocks/>
          </p:cNvSpPr>
          <p:nvPr/>
        </p:nvSpPr>
        <p:spPr>
          <a:xfrm>
            <a:off x="2039048" y="2497875"/>
            <a:ext cx="4897010" cy="964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</a:rPr>
              <a:t>Cumplimiento Metas Sectoriales </a:t>
            </a:r>
            <a:endParaRPr lang="es-C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58E5007C-D2C3-FAFB-DDF5-ABED73B31B3A}"/>
              </a:ext>
            </a:extLst>
          </p:cNvPr>
          <p:cNvSpPr txBox="1">
            <a:spLocks/>
          </p:cNvSpPr>
          <p:nvPr/>
        </p:nvSpPr>
        <p:spPr>
          <a:xfrm>
            <a:off x="2084173" y="172237"/>
            <a:ext cx="705982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CR" sz="2400" dirty="0"/>
              <a:t> </a:t>
            </a:r>
            <a:r>
              <a:rPr lang="es-CR" sz="2000" dirty="0"/>
              <a:t>Clasificación de Metas  Sectoriales 2025 PNDIP </a:t>
            </a:r>
            <a:br>
              <a:rPr lang="es-CR" sz="2000" dirty="0"/>
            </a:br>
            <a:br>
              <a:rPr lang="es-CR" sz="2000" dirty="0"/>
            </a:br>
            <a:endParaRPr lang="es-CR" sz="2400" dirty="0"/>
          </a:p>
        </p:txBody>
      </p:sp>
      <p:sp>
        <p:nvSpPr>
          <p:cNvPr id="5" name="AutoShape 3" descr="https://mail.google.com/mail/u/2?ui=2&amp;ik=75a2aa31e9&amp;attid=0.1&amp;permmsgid=msg-f:1674380461821240028&amp;th=173c9828a5b5a2dc&amp;view=fimg&amp;sz=s0-l75-ft&amp;attbid=ANGjdJ8M-N953wTiKPUOb_4chVuPjSUGI1fh94ut0-mbb9g5MQvcd5X4OiDwX1bEWuwMVCvExxgdCA1YRRBgFOoLs04Z2unRelTKgN692LFgncTuqhxrz4smDUU-iG8&amp;disp=emb&amp;realattid=173c938ad32df767f2e1">
            <a:extLst>
              <a:ext uri="{FF2B5EF4-FFF2-40B4-BE49-F238E27FC236}">
                <a16:creationId xmlns:a16="http://schemas.microsoft.com/office/drawing/2014/main" id="{B52B6A62-649E-4199-9AC6-0F78645298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927" y="4910060"/>
            <a:ext cx="344223" cy="70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R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9417EE-6BD1-4A92-7396-FA64121EA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57945"/>
              </p:ext>
            </p:extLst>
          </p:nvPr>
        </p:nvGraphicFramePr>
        <p:xfrm>
          <a:off x="427927" y="942981"/>
          <a:ext cx="8288145" cy="4972038"/>
        </p:xfrm>
        <a:graphic>
          <a:graphicData uri="http://schemas.openxmlformats.org/drawingml/2006/table">
            <a:tbl>
              <a:tblPr/>
              <a:tblGrid>
                <a:gridCol w="1849655">
                  <a:extLst>
                    <a:ext uri="{9D8B030D-6E8A-4147-A177-3AD203B41FA5}">
                      <a16:colId xmlns:a16="http://schemas.microsoft.com/office/drawing/2014/main" val="2078262184"/>
                    </a:ext>
                  </a:extLst>
                </a:gridCol>
                <a:gridCol w="981305">
                  <a:extLst>
                    <a:ext uri="{9D8B030D-6E8A-4147-A177-3AD203B41FA5}">
                      <a16:colId xmlns:a16="http://schemas.microsoft.com/office/drawing/2014/main" val="2798081518"/>
                    </a:ext>
                  </a:extLst>
                </a:gridCol>
                <a:gridCol w="967186">
                  <a:extLst>
                    <a:ext uri="{9D8B030D-6E8A-4147-A177-3AD203B41FA5}">
                      <a16:colId xmlns:a16="http://schemas.microsoft.com/office/drawing/2014/main" val="3964328443"/>
                    </a:ext>
                  </a:extLst>
                </a:gridCol>
                <a:gridCol w="981305">
                  <a:extLst>
                    <a:ext uri="{9D8B030D-6E8A-4147-A177-3AD203B41FA5}">
                      <a16:colId xmlns:a16="http://schemas.microsoft.com/office/drawing/2014/main" val="743434693"/>
                    </a:ext>
                  </a:extLst>
                </a:gridCol>
                <a:gridCol w="825990">
                  <a:extLst>
                    <a:ext uri="{9D8B030D-6E8A-4147-A177-3AD203B41FA5}">
                      <a16:colId xmlns:a16="http://schemas.microsoft.com/office/drawing/2014/main" val="3182331445"/>
                    </a:ext>
                  </a:extLst>
                </a:gridCol>
                <a:gridCol w="825990">
                  <a:extLst>
                    <a:ext uri="{9D8B030D-6E8A-4147-A177-3AD203B41FA5}">
                      <a16:colId xmlns:a16="http://schemas.microsoft.com/office/drawing/2014/main" val="75963182"/>
                    </a:ext>
                  </a:extLst>
                </a:gridCol>
                <a:gridCol w="943522">
                  <a:extLst>
                    <a:ext uri="{9D8B030D-6E8A-4147-A177-3AD203B41FA5}">
                      <a16:colId xmlns:a16="http://schemas.microsoft.com/office/drawing/2014/main" val="1216765089"/>
                    </a:ext>
                  </a:extLst>
                </a:gridCol>
                <a:gridCol w="913192">
                  <a:extLst>
                    <a:ext uri="{9D8B030D-6E8A-4147-A177-3AD203B41FA5}">
                      <a16:colId xmlns:a16="http://schemas.microsoft.com/office/drawing/2014/main" val="3055882192"/>
                    </a:ext>
                  </a:extLst>
                </a:gridCol>
              </a:tblGrid>
              <a:tr h="58471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 Sectorial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la meta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Responsable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50480"/>
                  </a:ext>
                </a:extLst>
              </a:tr>
              <a:tr h="1364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6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6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6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7247"/>
                  </a:ext>
                </a:extLst>
              </a:tr>
              <a:tr h="93229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 Disminuir las defunciones por accidente de tránsito implementando acciones de movilidad y seguridad vial.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Cantidad de muertes por accidentes de tránsito en el país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2019: 802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1018 (Estimado)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COSEVI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Investigación y Estadística.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878226"/>
                  </a:ext>
                </a:extLst>
              </a:tr>
              <a:tr h="74713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B. Disminuir el tiempo de viaje en la Red Vial Nacional, mediante la mejora de la capacidad de la red de carreteras.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de viaje en la Red Vial Nacional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2022: 3,73 min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PEMIST-SPS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19639"/>
                  </a:ext>
                </a:extLst>
              </a:tr>
              <a:tr h="97127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C. Aumentar la productividad de los puertos del país, mediante la disminución del tiempo promedio de atraque de los buques.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promedio de atraque de los buques en puertos.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2019: 29,56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208,57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JAPDEVA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INCOP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PEMIST-SPS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46098"/>
                  </a:ext>
                </a:extLst>
              </a:tr>
              <a:tr h="125388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E. Aumentar el volumen de pasajeros que se transportan en el medio aéreo, mediante el aumento en el porcentaje de variación del volumen de pasajeros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Porcentaje de variación del volumen de pasajeros de un año con respecto al anterior (Incluye vuelos nacionales e internacionales).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2019: 5,5%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-13,38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DGAC</a:t>
                      </a:r>
                      <a:b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PEMIST-SPS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48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2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67BB4-9824-112B-23E9-3FFAF7B5A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9A5DBFD-D9E1-6FEB-3E10-1A83405BF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2E1B24B-501F-8BC7-A3E4-0C47B7ED57DC}"/>
              </a:ext>
            </a:extLst>
          </p:cNvPr>
          <p:cNvSpPr txBox="1">
            <a:spLocks/>
          </p:cNvSpPr>
          <p:nvPr/>
        </p:nvSpPr>
        <p:spPr>
          <a:xfrm>
            <a:off x="2175135" y="2308303"/>
            <a:ext cx="5209245" cy="1616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</a:rPr>
              <a:t>Cumplimiento Metas de Intervenciones Públicas Institucionales </a:t>
            </a:r>
            <a:endParaRPr lang="es-C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8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2025 </a:t>
            </a:r>
            <a:endParaRPr lang="es-CR" sz="24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8302C50-B29F-333A-D36A-4033FA89F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88046"/>
              </p:ext>
            </p:extLst>
          </p:nvPr>
        </p:nvGraphicFramePr>
        <p:xfrm>
          <a:off x="327804" y="1155939"/>
          <a:ext cx="8514272" cy="4321834"/>
        </p:xfrm>
        <a:graphic>
          <a:graphicData uri="http://schemas.openxmlformats.org/drawingml/2006/table">
            <a:tbl>
              <a:tblPr/>
              <a:tblGrid>
                <a:gridCol w="1829514">
                  <a:extLst>
                    <a:ext uri="{9D8B030D-6E8A-4147-A177-3AD203B41FA5}">
                      <a16:colId xmlns:a16="http://schemas.microsoft.com/office/drawing/2014/main" val="3599384113"/>
                    </a:ext>
                  </a:extLst>
                </a:gridCol>
                <a:gridCol w="965018">
                  <a:extLst>
                    <a:ext uri="{9D8B030D-6E8A-4147-A177-3AD203B41FA5}">
                      <a16:colId xmlns:a16="http://schemas.microsoft.com/office/drawing/2014/main" val="3621824415"/>
                    </a:ext>
                  </a:extLst>
                </a:gridCol>
                <a:gridCol w="794129">
                  <a:extLst>
                    <a:ext uri="{9D8B030D-6E8A-4147-A177-3AD203B41FA5}">
                      <a16:colId xmlns:a16="http://schemas.microsoft.com/office/drawing/2014/main" val="3546568772"/>
                    </a:ext>
                  </a:extLst>
                </a:gridCol>
                <a:gridCol w="794129">
                  <a:extLst>
                    <a:ext uri="{9D8B030D-6E8A-4147-A177-3AD203B41FA5}">
                      <a16:colId xmlns:a16="http://schemas.microsoft.com/office/drawing/2014/main" val="1539070568"/>
                    </a:ext>
                  </a:extLst>
                </a:gridCol>
                <a:gridCol w="794129">
                  <a:extLst>
                    <a:ext uri="{9D8B030D-6E8A-4147-A177-3AD203B41FA5}">
                      <a16:colId xmlns:a16="http://schemas.microsoft.com/office/drawing/2014/main" val="3021214922"/>
                    </a:ext>
                  </a:extLst>
                </a:gridCol>
                <a:gridCol w="794129">
                  <a:extLst>
                    <a:ext uri="{9D8B030D-6E8A-4147-A177-3AD203B41FA5}">
                      <a16:colId xmlns:a16="http://schemas.microsoft.com/office/drawing/2014/main" val="3160382792"/>
                    </a:ext>
                  </a:extLst>
                </a:gridCol>
                <a:gridCol w="794129">
                  <a:extLst>
                    <a:ext uri="{9D8B030D-6E8A-4147-A177-3AD203B41FA5}">
                      <a16:colId xmlns:a16="http://schemas.microsoft.com/office/drawing/2014/main" val="2953198383"/>
                    </a:ext>
                  </a:extLst>
                </a:gridCol>
                <a:gridCol w="954966">
                  <a:extLst>
                    <a:ext uri="{9D8B030D-6E8A-4147-A177-3AD203B41FA5}">
                      <a16:colId xmlns:a16="http://schemas.microsoft.com/office/drawing/2014/main" val="1793256940"/>
                    </a:ext>
                  </a:extLst>
                </a:gridCol>
                <a:gridCol w="794129">
                  <a:extLst>
                    <a:ext uri="{9D8B030D-6E8A-4147-A177-3AD203B41FA5}">
                      <a16:colId xmlns:a16="http://schemas.microsoft.com/office/drawing/2014/main" val="283875061"/>
                    </a:ext>
                  </a:extLst>
                </a:gridCol>
              </a:tblGrid>
              <a:tr h="121478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Anual 2025</a:t>
                      </a:r>
                      <a:b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(Avance)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54245"/>
                  </a:ext>
                </a:extLst>
              </a:tr>
              <a:tr h="131102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1) 001546 Rehabilitación y ampliación a 4 carriles de la Ruta Nacional 32, sección: intersección con la Ruta Nacional 4-Limón por parte del CONAVI.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AB1.Porcentaje acumulado de avance de obra.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 50,97%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Región: Huetar Caribe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2025:100%</a:t>
                      </a:r>
                      <a:b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98,82%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98,82%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97,59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ALTO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CONAVI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501986"/>
                  </a:ext>
                </a:extLst>
              </a:tr>
              <a:tr h="98516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2) 002172 Ampliación y Mejoramiento del Corredor Vial San José – San Ramón.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AB1.Porcentaje acumulado de avance de etapas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 12,88% 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Región: Central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61,49%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14,22%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23,13%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2,76%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CONAVI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923081"/>
                  </a:ext>
                </a:extLst>
              </a:tr>
              <a:tr h="81086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5) Programa de puentes en la red vial nacional.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AB1.Cantidad acumulado de puentes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ALTO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CONAVI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225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0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398DE-D954-CE77-A8C6-2F287D45C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175AA3-B6D2-433C-EDFA-965825386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D1D995C-69A5-4388-F4AA-1E2741B4E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52083"/>
              </p:ext>
            </p:extLst>
          </p:nvPr>
        </p:nvGraphicFramePr>
        <p:xfrm>
          <a:off x="332118" y="1259457"/>
          <a:ext cx="8479763" cy="3959961"/>
        </p:xfrm>
        <a:graphic>
          <a:graphicData uri="http://schemas.openxmlformats.org/drawingml/2006/table">
            <a:tbl>
              <a:tblPr/>
              <a:tblGrid>
                <a:gridCol w="1822100">
                  <a:extLst>
                    <a:ext uri="{9D8B030D-6E8A-4147-A177-3AD203B41FA5}">
                      <a16:colId xmlns:a16="http://schemas.microsoft.com/office/drawing/2014/main" val="714762796"/>
                    </a:ext>
                  </a:extLst>
                </a:gridCol>
                <a:gridCol w="961107">
                  <a:extLst>
                    <a:ext uri="{9D8B030D-6E8A-4147-A177-3AD203B41FA5}">
                      <a16:colId xmlns:a16="http://schemas.microsoft.com/office/drawing/2014/main" val="2071686043"/>
                    </a:ext>
                  </a:extLst>
                </a:gridCol>
                <a:gridCol w="790910">
                  <a:extLst>
                    <a:ext uri="{9D8B030D-6E8A-4147-A177-3AD203B41FA5}">
                      <a16:colId xmlns:a16="http://schemas.microsoft.com/office/drawing/2014/main" val="1695725384"/>
                    </a:ext>
                  </a:extLst>
                </a:gridCol>
                <a:gridCol w="790910">
                  <a:extLst>
                    <a:ext uri="{9D8B030D-6E8A-4147-A177-3AD203B41FA5}">
                      <a16:colId xmlns:a16="http://schemas.microsoft.com/office/drawing/2014/main" val="3205916183"/>
                    </a:ext>
                  </a:extLst>
                </a:gridCol>
                <a:gridCol w="790910">
                  <a:extLst>
                    <a:ext uri="{9D8B030D-6E8A-4147-A177-3AD203B41FA5}">
                      <a16:colId xmlns:a16="http://schemas.microsoft.com/office/drawing/2014/main" val="3267805194"/>
                    </a:ext>
                  </a:extLst>
                </a:gridCol>
                <a:gridCol w="790910">
                  <a:extLst>
                    <a:ext uri="{9D8B030D-6E8A-4147-A177-3AD203B41FA5}">
                      <a16:colId xmlns:a16="http://schemas.microsoft.com/office/drawing/2014/main" val="2438094743"/>
                    </a:ext>
                  </a:extLst>
                </a:gridCol>
                <a:gridCol w="790910">
                  <a:extLst>
                    <a:ext uri="{9D8B030D-6E8A-4147-A177-3AD203B41FA5}">
                      <a16:colId xmlns:a16="http://schemas.microsoft.com/office/drawing/2014/main" val="1329442341"/>
                    </a:ext>
                  </a:extLst>
                </a:gridCol>
                <a:gridCol w="951096">
                  <a:extLst>
                    <a:ext uri="{9D8B030D-6E8A-4147-A177-3AD203B41FA5}">
                      <a16:colId xmlns:a16="http://schemas.microsoft.com/office/drawing/2014/main" val="2749089630"/>
                    </a:ext>
                  </a:extLst>
                </a:gridCol>
                <a:gridCol w="790910">
                  <a:extLst>
                    <a:ext uri="{9D8B030D-6E8A-4147-A177-3AD203B41FA5}">
                      <a16:colId xmlns:a16="http://schemas.microsoft.com/office/drawing/2014/main" val="4293431868"/>
                    </a:ext>
                  </a:extLst>
                </a:gridCol>
              </a:tblGrid>
              <a:tr h="13572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Anual 2025</a:t>
                      </a:r>
                      <a:b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(Avance)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512847"/>
                  </a:ext>
                </a:extLst>
              </a:tr>
              <a:tr h="126156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6) Diseño y construcción del proyecto Ciudad Gobierno.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Cat 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B1. Porcentaje acumulado de avance de etapa del proyecto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2021: 3% (perfil y prefactibilidad) Región Central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2025: 62, 25% (37.25% ejecución)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406711"/>
                  </a:ext>
                </a:extLst>
              </a:tr>
              <a:tr h="134115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16) 003371 Construcción de obras Carretera San Carlos, Sección Bernardo Soto-Florencia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Cat 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ABD.1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Porcentaje acumulado de avance de etapas del proyecto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2021: 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2025: 76% (33% Ejecución de Obra)                                                                                                                                   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51,08%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67,21%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66,77%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CUMPLIMIENTO MEDIO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876339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A613F313-76AA-D93F-0B2A-F1641EA8BEAA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2025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3819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92EA5-1C8E-4415-AB91-1D94F071D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A914E3-33F5-19B7-9685-D0AE6ED94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91F1CE1-A43C-6CBA-A891-C2C869FA4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65799"/>
              </p:ext>
            </p:extLst>
          </p:nvPr>
        </p:nvGraphicFramePr>
        <p:xfrm>
          <a:off x="345057" y="1397480"/>
          <a:ext cx="8591907" cy="3925346"/>
        </p:xfrm>
        <a:graphic>
          <a:graphicData uri="http://schemas.openxmlformats.org/drawingml/2006/table">
            <a:tbl>
              <a:tblPr/>
              <a:tblGrid>
                <a:gridCol w="1846196">
                  <a:extLst>
                    <a:ext uri="{9D8B030D-6E8A-4147-A177-3AD203B41FA5}">
                      <a16:colId xmlns:a16="http://schemas.microsoft.com/office/drawing/2014/main" val="2777748947"/>
                    </a:ext>
                  </a:extLst>
                </a:gridCol>
                <a:gridCol w="973817">
                  <a:extLst>
                    <a:ext uri="{9D8B030D-6E8A-4147-A177-3AD203B41FA5}">
                      <a16:colId xmlns:a16="http://schemas.microsoft.com/office/drawing/2014/main" val="985603970"/>
                    </a:ext>
                  </a:extLst>
                </a:gridCol>
                <a:gridCol w="801370">
                  <a:extLst>
                    <a:ext uri="{9D8B030D-6E8A-4147-A177-3AD203B41FA5}">
                      <a16:colId xmlns:a16="http://schemas.microsoft.com/office/drawing/2014/main" val="4183548308"/>
                    </a:ext>
                  </a:extLst>
                </a:gridCol>
                <a:gridCol w="801370">
                  <a:extLst>
                    <a:ext uri="{9D8B030D-6E8A-4147-A177-3AD203B41FA5}">
                      <a16:colId xmlns:a16="http://schemas.microsoft.com/office/drawing/2014/main" val="73637822"/>
                    </a:ext>
                  </a:extLst>
                </a:gridCol>
                <a:gridCol w="801370">
                  <a:extLst>
                    <a:ext uri="{9D8B030D-6E8A-4147-A177-3AD203B41FA5}">
                      <a16:colId xmlns:a16="http://schemas.microsoft.com/office/drawing/2014/main" val="2678593120"/>
                    </a:ext>
                  </a:extLst>
                </a:gridCol>
                <a:gridCol w="801370">
                  <a:extLst>
                    <a:ext uri="{9D8B030D-6E8A-4147-A177-3AD203B41FA5}">
                      <a16:colId xmlns:a16="http://schemas.microsoft.com/office/drawing/2014/main" val="1618748074"/>
                    </a:ext>
                  </a:extLst>
                </a:gridCol>
                <a:gridCol w="801370">
                  <a:extLst>
                    <a:ext uri="{9D8B030D-6E8A-4147-A177-3AD203B41FA5}">
                      <a16:colId xmlns:a16="http://schemas.microsoft.com/office/drawing/2014/main" val="1122189027"/>
                    </a:ext>
                  </a:extLst>
                </a:gridCol>
                <a:gridCol w="963674">
                  <a:extLst>
                    <a:ext uri="{9D8B030D-6E8A-4147-A177-3AD203B41FA5}">
                      <a16:colId xmlns:a16="http://schemas.microsoft.com/office/drawing/2014/main" val="3248537022"/>
                    </a:ext>
                  </a:extLst>
                </a:gridCol>
                <a:gridCol w="801370">
                  <a:extLst>
                    <a:ext uri="{9D8B030D-6E8A-4147-A177-3AD203B41FA5}">
                      <a16:colId xmlns:a16="http://schemas.microsoft.com/office/drawing/2014/main" val="3460299358"/>
                    </a:ext>
                  </a:extLst>
                </a:gridCol>
              </a:tblGrid>
              <a:tr h="126529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Anual 2025</a:t>
                      </a:r>
                      <a:b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(Avance)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270487"/>
                  </a:ext>
                </a:extLst>
              </a:tr>
              <a:tr h="11682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7) 002547 Ampliación y mejoramiento de Corredor Vial San José- Caldera, Ruta N° 27.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ABD.1 Porcentaje acumulado de avance Obra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 0%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Regiones Central y Región Pacífico Central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50% (Ejecución)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CNC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691590"/>
                  </a:ext>
                </a:extLst>
              </a:tr>
              <a:tr h="149183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8) Corredor Vial Ruta Nacional número 2 San José – Cartago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ABD.1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Porcentaje acumulado de avance de las etapas del proyecto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 3 %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Región central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 18,5% (Financiamiento, Diseño final, Pre ejecución)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37,84%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25,81%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CNC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359591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59FD556C-585B-0131-FBB0-A9D47B239486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2025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5636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9CEC4-9D1B-3008-903B-D330E1247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60A0FB7-01B9-5443-09A6-94CE6B8D8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DDB1734-8ECF-8A1E-F406-7BFE67396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624089"/>
              </p:ext>
            </p:extLst>
          </p:nvPr>
        </p:nvGraphicFramePr>
        <p:xfrm>
          <a:off x="388188" y="1587260"/>
          <a:ext cx="8514272" cy="3251660"/>
        </p:xfrm>
        <a:graphic>
          <a:graphicData uri="http://schemas.openxmlformats.org/drawingml/2006/table">
            <a:tbl>
              <a:tblPr/>
              <a:tblGrid>
                <a:gridCol w="1829514">
                  <a:extLst>
                    <a:ext uri="{9D8B030D-6E8A-4147-A177-3AD203B41FA5}">
                      <a16:colId xmlns:a16="http://schemas.microsoft.com/office/drawing/2014/main" val="2746295934"/>
                    </a:ext>
                  </a:extLst>
                </a:gridCol>
                <a:gridCol w="965018">
                  <a:extLst>
                    <a:ext uri="{9D8B030D-6E8A-4147-A177-3AD203B41FA5}">
                      <a16:colId xmlns:a16="http://schemas.microsoft.com/office/drawing/2014/main" val="410070256"/>
                    </a:ext>
                  </a:extLst>
                </a:gridCol>
                <a:gridCol w="871695">
                  <a:extLst>
                    <a:ext uri="{9D8B030D-6E8A-4147-A177-3AD203B41FA5}">
                      <a16:colId xmlns:a16="http://schemas.microsoft.com/office/drawing/2014/main" val="3367716345"/>
                    </a:ext>
                  </a:extLst>
                </a:gridCol>
                <a:gridCol w="828136">
                  <a:extLst>
                    <a:ext uri="{9D8B030D-6E8A-4147-A177-3AD203B41FA5}">
                      <a16:colId xmlns:a16="http://schemas.microsoft.com/office/drawing/2014/main" val="917598380"/>
                    </a:ext>
                  </a:extLst>
                </a:gridCol>
                <a:gridCol w="682556">
                  <a:extLst>
                    <a:ext uri="{9D8B030D-6E8A-4147-A177-3AD203B41FA5}">
                      <a16:colId xmlns:a16="http://schemas.microsoft.com/office/drawing/2014/main" val="2942763273"/>
                    </a:ext>
                  </a:extLst>
                </a:gridCol>
                <a:gridCol w="794129">
                  <a:extLst>
                    <a:ext uri="{9D8B030D-6E8A-4147-A177-3AD203B41FA5}">
                      <a16:colId xmlns:a16="http://schemas.microsoft.com/office/drawing/2014/main" val="438978901"/>
                    </a:ext>
                  </a:extLst>
                </a:gridCol>
                <a:gridCol w="794129">
                  <a:extLst>
                    <a:ext uri="{9D8B030D-6E8A-4147-A177-3AD203B41FA5}">
                      <a16:colId xmlns:a16="http://schemas.microsoft.com/office/drawing/2014/main" val="2335120765"/>
                    </a:ext>
                  </a:extLst>
                </a:gridCol>
                <a:gridCol w="954966">
                  <a:extLst>
                    <a:ext uri="{9D8B030D-6E8A-4147-A177-3AD203B41FA5}">
                      <a16:colId xmlns:a16="http://schemas.microsoft.com/office/drawing/2014/main" val="1788931825"/>
                    </a:ext>
                  </a:extLst>
                </a:gridCol>
                <a:gridCol w="794129">
                  <a:extLst>
                    <a:ext uri="{9D8B030D-6E8A-4147-A177-3AD203B41FA5}">
                      <a16:colId xmlns:a16="http://schemas.microsoft.com/office/drawing/2014/main" val="3276613659"/>
                    </a:ext>
                  </a:extLst>
                </a:gridCol>
              </a:tblGrid>
              <a:tr h="128924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Anual 2025</a:t>
                      </a:r>
                      <a:b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(Avance)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02808"/>
                  </a:ext>
                </a:extLst>
              </a:tr>
              <a:tr h="19624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9) 002649 Construcción  de la Marina  y Terminal de cruceros en Puerto Limón, Costa Rica.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Cat 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C1.Porcentaje acumulado de avance de etapa del proyecto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2021: 3% (Perfil y Prefactibilidad)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2025:20% (2,5% Licitacion , adjudicacion y 3% financiamiento, 5% Diseño Final)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6,60%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21,18%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JAPDEVA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92316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26A42B72-7865-320C-D4C1-128B048F3D6D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2025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662688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mopt-gob" id="{ACAD0BE6-7A19-4D34-A161-49C623E043DB}" vid="{C242E77D-FDD4-4B27-B698-BC8D0E245D2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E822D358FC904E82E3B8A64EDE26A1" ma:contentTypeVersion="13" ma:contentTypeDescription="Crear nuevo documento." ma:contentTypeScope="" ma:versionID="4d4f18296496b3fd371a862e6a56c919">
  <xsd:schema xmlns:xsd="http://www.w3.org/2001/XMLSchema" xmlns:xs="http://www.w3.org/2001/XMLSchema" xmlns:p="http://schemas.microsoft.com/office/2006/metadata/properties" xmlns:ns2="55911479-e056-4cf5-b42b-ae6ae38f3070" xmlns:ns3="0474654d-e72a-4070-a662-0f707e2f9140" targetNamespace="http://schemas.microsoft.com/office/2006/metadata/properties" ma:root="true" ma:fieldsID="8ee9215974bf770ed02420cbde395151" ns2:_="" ns3:_="">
    <xsd:import namespace="55911479-e056-4cf5-b42b-ae6ae38f3070"/>
    <xsd:import namespace="0474654d-e72a-4070-a662-0f707e2f91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11479-e056-4cf5-b42b-ae6ae38f30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a88f4cbe-a074-475e-afa8-002dacd672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4654d-e72a-4070-a662-0f707e2f91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5f11450-2c9a-4779-ab2b-96ce5ec4a1ca}" ma:internalName="TaxCatchAll" ma:showField="CatchAllData" ma:web="0474654d-e72a-4070-a662-0f707e2f91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74654d-e72a-4070-a662-0f707e2f9140" xsi:nil="true"/>
    <lcf76f155ced4ddcb4097134ff3c332f xmlns="55911479-e056-4cf5-b42b-ae6ae38f307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4FB065-FD14-4266-B02A-C0615BC3DC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CE5070-D268-42B2-B5EC-E34784D72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11479-e056-4cf5-b42b-ae6ae38f3070"/>
    <ds:schemaRef ds:uri="0474654d-e72a-4070-a662-0f707e2f91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E19660-F1D1-4FAF-B6D1-DAA6009A20FE}">
  <ds:schemaRefs>
    <ds:schemaRef ds:uri="http://schemas.microsoft.com/office/2006/metadata/properties"/>
    <ds:schemaRef ds:uri="http://schemas.microsoft.com/office/infopath/2007/PartnerControls"/>
    <ds:schemaRef ds:uri="0474654d-e72a-4070-a662-0f707e2f9140"/>
    <ds:schemaRef ds:uri="55911479-e056-4cf5-b42b-ae6ae38f30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presentacionmopt-gob</Template>
  <TotalTime>506</TotalTime>
  <Words>2920</Words>
  <Application>Microsoft Office PowerPoint</Application>
  <PresentationFormat>On-screen Show (4:3)</PresentationFormat>
  <Paragraphs>593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Clasificación de metas por Institución en relación al total de metas 2025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Cristina Monge Sibaja</dc:creator>
  <cp:lastModifiedBy>Laura Cristina Monge Sibaja</cp:lastModifiedBy>
  <cp:revision>25</cp:revision>
  <dcterms:created xsi:type="dcterms:W3CDTF">2023-10-02T13:26:41Z</dcterms:created>
  <dcterms:modified xsi:type="dcterms:W3CDTF">2026-02-10T15:33:54Z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0x01010030E822D358FC904E82E3B8A64EDE26A1</vt:lpwstr>
  </property>
</Properties>
</file>