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7" r:id="rId5"/>
    <p:sldId id="305" r:id="rId6"/>
    <p:sldId id="303" r:id="rId7"/>
    <p:sldId id="328" r:id="rId8"/>
    <p:sldId id="298" r:id="rId9"/>
    <p:sldId id="338" r:id="rId10"/>
    <p:sldId id="325" r:id="rId11"/>
    <p:sldId id="335" r:id="rId12"/>
    <p:sldId id="336" r:id="rId13"/>
    <p:sldId id="334" r:id="rId14"/>
    <p:sldId id="337" r:id="rId15"/>
    <p:sldId id="339" r:id="rId16"/>
    <p:sldId id="327" r:id="rId17"/>
    <p:sldId id="304" r:id="rId18"/>
    <p:sldId id="293" r:id="rId19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Cristina Monge Sibaja" initials="LCMS" lastIdx="1" clrIdx="0">
    <p:extLst>
      <p:ext uri="{19B8F6BF-5375-455C-9EA6-DF929625EA0E}">
        <p15:presenceInfo xmlns:p15="http://schemas.microsoft.com/office/powerpoint/2012/main" userId="Laura Cristina Monge Siba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CC5953-2238-4D61-87A2-BC7F331E80D3}" v="42" dt="2024-05-29T18:40:05.5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712"/>
  </p:normalViewPr>
  <p:slideViewPr>
    <p:cSldViewPr snapToGrid="0" snapToObjects="1">
      <p:cViewPr varScale="1">
        <p:scale>
          <a:sx n="86" d="100"/>
          <a:sy n="86" d="100"/>
        </p:scale>
        <p:origin x="15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optgocr-my.sharepoint.com/personal/laura_monge_mopt_go_cr/Documents/Seguimiento%202022%20PNDIP/I%20semestre%202022/Presentacion%20Sgto%20I%20semestre%202022%20PNDIP/Cuadro%20de%20seguimiento%20%20metas%20%20semestral%202022%20PNDI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1-ACF4-4931-A0F8-9C8DA8E51DD8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3-ACF4-4931-A0F8-9C8DA8E51DD8}"/>
              </c:ext>
            </c:extLst>
          </c:dPt>
          <c:dLbls>
            <c:dLbl>
              <c:idx val="0"/>
              <c:layout>
                <c:manualLayout>
                  <c:x val="2.7777777777777776E-2"/>
                  <c:y val="-0.41225626740947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F4-4931-A0F8-9C8DA8E51DD8}"/>
                </c:ext>
              </c:extLst>
            </c:dLbl>
            <c:dLbl>
              <c:idx val="1"/>
              <c:layout>
                <c:manualLayout>
                  <c:x val="1.9444444444444445E-2"/>
                  <c:y val="-0.256267409470752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F4-4931-A0F8-9C8DA8E51DD8}"/>
                </c:ext>
              </c:extLst>
            </c:dLbl>
            <c:dLbl>
              <c:idx val="2"/>
              <c:layout>
                <c:manualLayout>
                  <c:x val="2.5000000000000001E-2"/>
                  <c:y val="-0.111420612813370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F4-4931-A0F8-9C8DA8E51D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'Semestral 2022'!$K$22:$M$22</c:f>
              <c:strCache>
                <c:ptCount val="3"/>
                <c:pt idx="0">
                  <c:v>Intervenciones Estrtégicas</c:v>
                </c:pt>
                <c:pt idx="1">
                  <c:v>Preinversión</c:v>
                </c:pt>
                <c:pt idx="2">
                  <c:v>APP</c:v>
                </c:pt>
              </c:strCache>
            </c:strRef>
          </c:cat>
          <c:val>
            <c:numRef>
              <c:f>'Semestral 2022'!$K$23:$M$23</c:f>
              <c:numCache>
                <c:formatCode>0%</c:formatCode>
                <c:ptCount val="3"/>
                <c:pt idx="0">
                  <c:v>0.65</c:v>
                </c:pt>
                <c:pt idx="1">
                  <c:v>0.3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CF4-4931-A0F8-9C8DA8E51D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692122824"/>
        <c:axId val="692130368"/>
        <c:axId val="0"/>
      </c:bar3DChart>
      <c:catAx>
        <c:axId val="692122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92130368"/>
        <c:crosses val="autoZero"/>
        <c:auto val="1"/>
        <c:lblAlgn val="ctr"/>
        <c:lblOffset val="100"/>
        <c:noMultiLvlLbl val="0"/>
      </c:catAx>
      <c:valAx>
        <c:axId val="692130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92122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85000"/>
      </a:schemeClr>
    </a:solidFill>
    <a:ln w="9525" cap="flat" cmpd="sng" algn="ctr">
      <a:noFill/>
      <a:round/>
    </a:ln>
    <a:effectLst/>
    <a:scene3d>
      <a:camera prst="orthographicFront"/>
      <a:lightRig rig="threePt" dir="t"/>
    </a:scene3d>
    <a:sp3d>
      <a:bevelT w="165100" prst="coolSlant"/>
    </a:sp3d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8611111111111108E-2"/>
          <c:y val="0.10690976852951385"/>
          <c:w val="0.81388888888888888"/>
          <c:h val="0.68003142298627983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 w="165100" prst="coolSlant"/>
              <a:contourClr>
                <a:srgbClr val="000000"/>
              </a:contourClr>
            </a:sp3d>
          </c:spPr>
          <c:explosion val="17"/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 w="165100" prst="coolSlant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9B9-4942-B961-82E1BD9FA7D9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 w="165100" prst="coolSlant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9B9-4942-B961-82E1BD9FA7D9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 w="165100" prst="coolSlant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9B9-4942-B961-82E1BD9FA7D9}"/>
              </c:ext>
            </c:extLst>
          </c:dPt>
          <c:dLbls>
            <c:dLbl>
              <c:idx val="0"/>
              <c:layout>
                <c:manualLayout>
                  <c:x val="-5.892399387576553E-2"/>
                  <c:y val="8.5973290461662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B9-4942-B961-82E1BD9FA7D9}"/>
                </c:ext>
              </c:extLst>
            </c:dLbl>
            <c:dLbl>
              <c:idx val="1"/>
              <c:layout>
                <c:manualLayout>
                  <c:x val="-0.18321905074365705"/>
                  <c:y val="-0.130624257814640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B9-4942-B961-82E1BD9FA7D9}"/>
                </c:ext>
              </c:extLst>
            </c:dLbl>
            <c:dLbl>
              <c:idx val="2"/>
              <c:layout>
                <c:manualLayout>
                  <c:x val="0.17803051181102361"/>
                  <c:y val="-7.2064234430092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B9-4942-B961-82E1BD9FA7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'[Cuadro de seguimiento  metas  anual2022 PNDIP.xlsx]Anual 2022'!$P$63:$R$63</c:f>
              <c:strCache>
                <c:ptCount val="3"/>
                <c:pt idx="0">
                  <c:v>Cumplimiento Alto</c:v>
                </c:pt>
                <c:pt idx="1">
                  <c:v>Cumplimiento Medio </c:v>
                </c:pt>
                <c:pt idx="2">
                  <c:v>Cumplimiento Bajo</c:v>
                </c:pt>
              </c:strCache>
            </c:strRef>
          </c:cat>
          <c:val>
            <c:numRef>
              <c:f>'[Cuadro de seguimiento  metas  anual2022 PNDIP.xlsx]Anual 2022'!$P$64:$R$64</c:f>
              <c:numCache>
                <c:formatCode>0%</c:formatCode>
                <c:ptCount val="3"/>
                <c:pt idx="0">
                  <c:v>0.1</c:v>
                </c:pt>
                <c:pt idx="1">
                  <c:v>0.4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B9-4942-B961-82E1BD9FA7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7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  <a:scene3d>
      <a:camera prst="orthographicFront"/>
      <a:lightRig rig="threePt" dir="t"/>
    </a:scene3d>
    <a:sp3d prstMaterial="metal">
      <a:bevelT/>
      <a:bevelB/>
    </a:sp3d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9"/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rgbClr val="00B050"/>
                </a:solidFill>
              </a:ln>
              <a:effectLst/>
              <a:sp3d contourW="25400">
                <a:contourClr>
                  <a:srgbClr val="00B05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F46-4A03-9314-486DB2E2D400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25400">
                <a:solidFill>
                  <a:srgbClr val="FFFF00"/>
                </a:solidFill>
              </a:ln>
              <a:effectLst/>
              <a:sp3d contourW="25400">
                <a:contourClr>
                  <a:srgbClr val="FFFF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F46-4A03-9314-486DB2E2D400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/>
              <a:sp3d contourW="25400">
                <a:contourClr>
                  <a:srgbClr val="FF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F46-4A03-9314-486DB2E2D400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bg1">
                    <a:lumMod val="75000"/>
                  </a:schemeClr>
                </a:solidFill>
              </a:ln>
              <a:effectLst/>
              <a:sp3d contourW="25400">
                <a:contourClr>
                  <a:schemeClr val="bg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F46-4A03-9314-486DB2E2D400}"/>
              </c:ext>
            </c:extLst>
          </c:dPt>
          <c:dLbls>
            <c:dLbl>
              <c:idx val="0"/>
              <c:layout>
                <c:manualLayout>
                  <c:x val="-5.3889368125528067E-2"/>
                  <c:y val="9.645541100522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46-4A03-9314-486DB2E2D400}"/>
                </c:ext>
              </c:extLst>
            </c:dLbl>
            <c:dLbl>
              <c:idx val="1"/>
              <c:layout>
                <c:manualLayout>
                  <c:x val="-0.16688681800441754"/>
                  <c:y val="-0.128709816788916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46-4A03-9314-486DB2E2D400}"/>
                </c:ext>
              </c:extLst>
            </c:dLbl>
            <c:dLbl>
              <c:idx val="2"/>
              <c:layout>
                <c:manualLayout>
                  <c:x val="0.12710604597152911"/>
                  <c:y val="-0.119542282890085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46-4A03-9314-486DB2E2D400}"/>
                </c:ext>
              </c:extLst>
            </c:dLbl>
            <c:dLbl>
              <c:idx val="3"/>
              <c:layout>
                <c:manualLayout>
                  <c:x val="8.1827430118244143E-2"/>
                  <c:y val="8.6035014542279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46-4A03-9314-486DB2E2D4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'Anual 2022'!$A$8:$A$11</c:f>
              <c:strCache>
                <c:ptCount val="4"/>
                <c:pt idx="0">
                  <c:v>Cumplimiento Alto</c:v>
                </c:pt>
                <c:pt idx="1">
                  <c:v>Cumplimiento Medio </c:v>
                </c:pt>
                <c:pt idx="2">
                  <c:v>Cumplimiento Bajo </c:v>
                </c:pt>
                <c:pt idx="3">
                  <c:v>No disponible Información </c:v>
                </c:pt>
              </c:strCache>
            </c:strRef>
          </c:cat>
          <c:val>
            <c:numRef>
              <c:f>'Anual 2022'!$B$8:$B$11</c:f>
              <c:numCache>
                <c:formatCode>0%</c:formatCode>
                <c:ptCount val="4"/>
                <c:pt idx="0">
                  <c:v>0.1</c:v>
                </c:pt>
                <c:pt idx="1">
                  <c:v>0.45</c:v>
                </c:pt>
                <c:pt idx="2">
                  <c:v>0.3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F46-4A03-9314-486DB2E2D4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8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  <a:scene3d>
      <a:camera prst="orthographicFront"/>
      <a:lightRig rig="threePt" dir="t"/>
    </a:scene3d>
    <a:sp3d prstMaterial="dkEdge">
      <a:bevelT/>
      <a:bevelB/>
    </a:sp3d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55CF-A28A-6640-94E0-DE68D90DE0D4}" type="datetimeFigureOut">
              <a:rPr lang="es-AR" smtClean="0"/>
              <a:t>7/6/2024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CA86-8192-3546-9191-D5FA5C26885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3865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55CF-A28A-6640-94E0-DE68D90DE0D4}" type="datetimeFigureOut">
              <a:rPr lang="es-AR" smtClean="0"/>
              <a:t>7/6/2024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CA86-8192-3546-9191-D5FA5C26885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35253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55CF-A28A-6640-94E0-DE68D90DE0D4}" type="datetimeFigureOut">
              <a:rPr lang="es-AR" smtClean="0"/>
              <a:t>7/6/2024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CA86-8192-3546-9191-D5FA5C26885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5422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55CF-A28A-6640-94E0-DE68D90DE0D4}" type="datetimeFigureOut">
              <a:rPr lang="es-AR" smtClean="0"/>
              <a:t>7/6/2024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CA86-8192-3546-9191-D5FA5C26885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593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55CF-A28A-6640-94E0-DE68D90DE0D4}" type="datetimeFigureOut">
              <a:rPr lang="es-AR" smtClean="0"/>
              <a:t>7/6/2024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CA86-8192-3546-9191-D5FA5C26885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4371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55CF-A28A-6640-94E0-DE68D90DE0D4}" type="datetimeFigureOut">
              <a:rPr lang="es-AR" smtClean="0"/>
              <a:t>7/6/2024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CA86-8192-3546-9191-D5FA5C26885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1196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55CF-A28A-6640-94E0-DE68D90DE0D4}" type="datetimeFigureOut">
              <a:rPr lang="es-AR" smtClean="0"/>
              <a:t>7/6/2024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CA86-8192-3546-9191-D5FA5C26885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5975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55CF-A28A-6640-94E0-DE68D90DE0D4}" type="datetimeFigureOut">
              <a:rPr lang="es-AR" smtClean="0"/>
              <a:t>7/6/2024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CA86-8192-3546-9191-D5FA5C26885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4836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55CF-A28A-6640-94E0-DE68D90DE0D4}" type="datetimeFigureOut">
              <a:rPr lang="es-AR" smtClean="0"/>
              <a:t>7/6/2024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CA86-8192-3546-9191-D5FA5C26885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15768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55CF-A28A-6640-94E0-DE68D90DE0D4}" type="datetimeFigureOut">
              <a:rPr lang="es-AR" smtClean="0"/>
              <a:t>7/6/2024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CA86-8192-3546-9191-D5FA5C26885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8671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55CF-A28A-6640-94E0-DE68D90DE0D4}" type="datetimeFigureOut">
              <a:rPr lang="es-AR" smtClean="0"/>
              <a:t>7/6/2024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CA86-8192-3546-9191-D5FA5C26885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0930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93C4CFB-25D8-CF49-BB20-D03F9E9AA0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40000"/>
          </a:blip>
          <a:srcRect l="9036" t="6484" b="-1"/>
          <a:stretch/>
        </p:blipFill>
        <p:spPr>
          <a:xfrm>
            <a:off x="-111211" y="-86497"/>
            <a:ext cx="9452919" cy="69444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F55CF-A28A-6640-94E0-DE68D90DE0D4}" type="datetimeFigureOut">
              <a:rPr lang="es-AR" smtClean="0"/>
              <a:t>7/6/2024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FCA86-8192-3546-9191-D5FA5C26885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389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85621" y="-6538"/>
            <a:ext cx="7772400" cy="804340"/>
          </a:xfrm>
        </p:spPr>
        <p:txBody>
          <a:bodyPr>
            <a:normAutofit fontScale="90000"/>
          </a:bodyPr>
          <a:lstStyle/>
          <a:p>
            <a:r>
              <a:rPr lang="es-CR" sz="3600" dirty="0"/>
              <a:t>Secretaría de Planificación Sectorial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11007" y="4807956"/>
            <a:ext cx="7121986" cy="934309"/>
          </a:xfrm>
        </p:spPr>
        <p:txBody>
          <a:bodyPr>
            <a:normAutofit fontScale="92500"/>
          </a:bodyPr>
          <a:lstStyle/>
          <a:p>
            <a:r>
              <a:rPr lang="es-CR" b="1" dirty="0">
                <a:solidFill>
                  <a:schemeClr val="tx1"/>
                </a:solidFill>
              </a:rPr>
              <a:t>Seguimiento </a:t>
            </a:r>
            <a:r>
              <a:rPr lang="es-CR" b="1" dirty="0"/>
              <a:t>Anual 2022 </a:t>
            </a:r>
            <a:r>
              <a:rPr lang="es-CR" b="1" dirty="0">
                <a:solidFill>
                  <a:schemeClr val="tx1"/>
                </a:solidFill>
              </a:rPr>
              <a:t>PNDIP</a:t>
            </a:r>
          </a:p>
          <a:p>
            <a:r>
              <a:rPr lang="es-CR" b="1" dirty="0">
                <a:solidFill>
                  <a:schemeClr val="tx1"/>
                </a:solidFill>
              </a:rPr>
              <a:t>Plan Nacional de Desarrollo y de Inversión Pública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219D036-215F-413B-A0C2-775801DBC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025" y="6239290"/>
            <a:ext cx="1745869" cy="45372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803F5F8-0874-EA4A-5056-D81121805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812" y="1115735"/>
            <a:ext cx="6706181" cy="34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68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ECE024C-2FA4-49DC-8C7D-FF97B3472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025" y="6239290"/>
            <a:ext cx="1745869" cy="453729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CF80557A-6497-4CCB-B8A1-49716235A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67" y="0"/>
            <a:ext cx="7625333" cy="758893"/>
          </a:xfrm>
        </p:spPr>
        <p:txBody>
          <a:bodyPr>
            <a:normAutofit/>
          </a:bodyPr>
          <a:lstStyle/>
          <a:p>
            <a:pPr algn="r"/>
            <a:r>
              <a:rPr lang="es-ES" sz="3600" dirty="0"/>
              <a:t>Intervención Estratégica</a:t>
            </a:r>
            <a:endParaRPr lang="es-CR" sz="3600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B636073-072A-D65E-2181-DE4093DAC0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518895"/>
              </p:ext>
            </p:extLst>
          </p:nvPr>
        </p:nvGraphicFramePr>
        <p:xfrm>
          <a:off x="468825" y="1092819"/>
          <a:ext cx="8285355" cy="5022822"/>
        </p:xfrm>
        <a:graphic>
          <a:graphicData uri="http://schemas.openxmlformats.org/drawingml/2006/table">
            <a:tbl>
              <a:tblPr/>
              <a:tblGrid>
                <a:gridCol w="2421606">
                  <a:extLst>
                    <a:ext uri="{9D8B030D-6E8A-4147-A177-3AD203B41FA5}">
                      <a16:colId xmlns:a16="http://schemas.microsoft.com/office/drawing/2014/main" val="1663192088"/>
                    </a:ext>
                  </a:extLst>
                </a:gridCol>
                <a:gridCol w="1158912">
                  <a:extLst>
                    <a:ext uri="{9D8B030D-6E8A-4147-A177-3AD203B41FA5}">
                      <a16:colId xmlns:a16="http://schemas.microsoft.com/office/drawing/2014/main" val="3489197268"/>
                    </a:ext>
                  </a:extLst>
                </a:gridCol>
                <a:gridCol w="1158912">
                  <a:extLst>
                    <a:ext uri="{9D8B030D-6E8A-4147-A177-3AD203B41FA5}">
                      <a16:colId xmlns:a16="http://schemas.microsoft.com/office/drawing/2014/main" val="895579306"/>
                    </a:ext>
                  </a:extLst>
                </a:gridCol>
                <a:gridCol w="1020534">
                  <a:extLst>
                    <a:ext uri="{9D8B030D-6E8A-4147-A177-3AD203B41FA5}">
                      <a16:colId xmlns:a16="http://schemas.microsoft.com/office/drawing/2014/main" val="1733184078"/>
                    </a:ext>
                  </a:extLst>
                </a:gridCol>
                <a:gridCol w="1141615">
                  <a:extLst>
                    <a:ext uri="{9D8B030D-6E8A-4147-A177-3AD203B41FA5}">
                      <a16:colId xmlns:a16="http://schemas.microsoft.com/office/drawing/2014/main" val="32802840"/>
                    </a:ext>
                  </a:extLst>
                </a:gridCol>
                <a:gridCol w="1383776">
                  <a:extLst>
                    <a:ext uri="{9D8B030D-6E8A-4147-A177-3AD203B41FA5}">
                      <a16:colId xmlns:a16="http://schemas.microsoft.com/office/drawing/2014/main" val="2379282329"/>
                    </a:ext>
                  </a:extLst>
                </a:gridCol>
              </a:tblGrid>
              <a:tr h="896222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Programas/Proyectos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Meta Periodo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Avance al 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Porcentaje  avance meta periodo al 2022*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Porcentaje  de avance meta 2022</a:t>
                      </a:r>
                      <a:b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</a:br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Mideplan **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Clasificación Programa /Proyecto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108961"/>
                  </a:ext>
                </a:extLst>
              </a:tr>
              <a:tr h="154349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6B0A"/>
                          </a:highlight>
                          <a:latin typeface="Calibri" panose="020F0502020204030204" pitchFamily="34" charset="0"/>
                        </a:rPr>
                        <a:t>Intervención Estratégica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787004"/>
                  </a:ext>
                </a:extLst>
              </a:tr>
              <a:tr h="154349">
                <a:tc gridSpan="6">
                  <a:txBody>
                    <a:bodyPr/>
                    <a:lstStyle/>
                    <a:p>
                      <a:pPr algn="l" fontAlgn="t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5D9F1"/>
                          </a:highlight>
                          <a:latin typeface="Calibri" panose="020F0502020204030204" pitchFamily="34" charset="0"/>
                        </a:rPr>
                        <a:t>Programa Desarrollo de obras aeroportuaria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347279"/>
                  </a:ext>
                </a:extLst>
              </a:tr>
              <a:tr h="1722738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2021-2022: 74,5% 002786 Ampliación  de Servicios de Infraestructura y equipamiento y construcción de pista provisional (calle de rodaje) para una categoría  OACI 4E en el Aeropuerto Internacional Daniel Oduber Qurirós ".</a:t>
                      </a:r>
                      <a:b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74,50%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</a:rPr>
                        <a:t>Cumplimiento Bajo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76180"/>
                  </a:ext>
                </a:extLst>
              </a:tr>
              <a:tr h="154349">
                <a:tc gridSpan="6">
                  <a:txBody>
                    <a:bodyPr/>
                    <a:lstStyle/>
                    <a:p>
                      <a:pPr algn="l" fontAlgn="t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5D9F1"/>
                          </a:highlight>
                          <a:latin typeface="Calibri" panose="020F0502020204030204" pitchFamily="34" charset="0"/>
                        </a:rPr>
                        <a:t>Programa de rehabilitación y mejoramiento de infraestructura portuaria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315370"/>
                  </a:ext>
                </a:extLst>
              </a:tr>
              <a:tr h="950991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2019-2022: 100% 002687</a:t>
                      </a:r>
                      <a:b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"Construcción de un área de enturnamiento para camiones en Puerto Caldera".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</a:rPr>
                        <a:t>Cumplimiento Bajo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746574"/>
                  </a:ext>
                </a:extLst>
              </a:tr>
              <a:tr h="154349">
                <a:tc gridSpan="6">
                  <a:txBody>
                    <a:bodyPr/>
                    <a:lstStyle/>
                    <a:p>
                      <a:pPr algn="l" fontAlgn="t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5D9F1"/>
                          </a:highlight>
                          <a:latin typeface="Calibri" panose="020F0502020204030204" pitchFamily="34" charset="0"/>
                        </a:rPr>
                        <a:t>Programa de  movilidad y seguridad vial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067798"/>
                  </a:ext>
                </a:extLst>
              </a:tr>
              <a:tr h="751831">
                <a:tc>
                  <a:txBody>
                    <a:bodyPr/>
                    <a:lstStyle/>
                    <a:p>
                      <a:pPr algn="l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2019-2022: 18,34  por 100.000 habitantes.</a:t>
                      </a:r>
                      <a:b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disminuyo la tasa el 1,15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106,69%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Cumplimiento Alto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089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442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70637A3-4272-4D43-AE61-886CEADD7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025" y="6239290"/>
            <a:ext cx="1745869" cy="453729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9065C308-8394-4BAA-8663-2F047A1EB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0950" y="-12878"/>
            <a:ext cx="5970933" cy="773005"/>
          </a:xfrm>
        </p:spPr>
        <p:txBody>
          <a:bodyPr/>
          <a:lstStyle/>
          <a:p>
            <a:r>
              <a:rPr lang="es-ES" dirty="0"/>
              <a:t>Preinversión </a:t>
            </a:r>
            <a:endParaRPr lang="es-CR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92AE514-1FA7-43A7-2784-15C482FDDC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611562"/>
              </p:ext>
            </p:extLst>
          </p:nvPr>
        </p:nvGraphicFramePr>
        <p:xfrm>
          <a:off x="417602" y="959006"/>
          <a:ext cx="8414163" cy="5375381"/>
        </p:xfrm>
        <a:graphic>
          <a:graphicData uri="http://schemas.openxmlformats.org/drawingml/2006/table">
            <a:tbl>
              <a:tblPr/>
              <a:tblGrid>
                <a:gridCol w="2459255">
                  <a:extLst>
                    <a:ext uri="{9D8B030D-6E8A-4147-A177-3AD203B41FA5}">
                      <a16:colId xmlns:a16="http://schemas.microsoft.com/office/drawing/2014/main" val="2126581430"/>
                    </a:ext>
                  </a:extLst>
                </a:gridCol>
                <a:gridCol w="1176928">
                  <a:extLst>
                    <a:ext uri="{9D8B030D-6E8A-4147-A177-3AD203B41FA5}">
                      <a16:colId xmlns:a16="http://schemas.microsoft.com/office/drawing/2014/main" val="1588316316"/>
                    </a:ext>
                  </a:extLst>
                </a:gridCol>
                <a:gridCol w="1176928">
                  <a:extLst>
                    <a:ext uri="{9D8B030D-6E8A-4147-A177-3AD203B41FA5}">
                      <a16:colId xmlns:a16="http://schemas.microsoft.com/office/drawing/2014/main" val="1799289528"/>
                    </a:ext>
                  </a:extLst>
                </a:gridCol>
                <a:gridCol w="1036401">
                  <a:extLst>
                    <a:ext uri="{9D8B030D-6E8A-4147-A177-3AD203B41FA5}">
                      <a16:colId xmlns:a16="http://schemas.microsoft.com/office/drawing/2014/main" val="379922707"/>
                    </a:ext>
                  </a:extLst>
                </a:gridCol>
                <a:gridCol w="1159364">
                  <a:extLst>
                    <a:ext uri="{9D8B030D-6E8A-4147-A177-3AD203B41FA5}">
                      <a16:colId xmlns:a16="http://schemas.microsoft.com/office/drawing/2014/main" val="2723828955"/>
                    </a:ext>
                  </a:extLst>
                </a:gridCol>
                <a:gridCol w="1405287">
                  <a:extLst>
                    <a:ext uri="{9D8B030D-6E8A-4147-A177-3AD203B41FA5}">
                      <a16:colId xmlns:a16="http://schemas.microsoft.com/office/drawing/2014/main" val="100594103"/>
                    </a:ext>
                  </a:extLst>
                </a:gridCol>
              </a:tblGrid>
              <a:tr h="797582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Programas/Proyectos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Meta Periodo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Avance al 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Porcentaje  avance meta periodo al 2022*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Porcentaje  de avance meta 2022</a:t>
                      </a:r>
                      <a:b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</a:br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Mideplan **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Clasificación Programa /Proyecto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842582"/>
                  </a:ext>
                </a:extLst>
              </a:tr>
              <a:tr h="137361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s-CR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Calibri" panose="020F0502020204030204" pitchFamily="34" charset="0"/>
                        </a:rPr>
                        <a:t>PREINVERSIÓN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83293"/>
                  </a:ext>
                </a:extLst>
              </a:tr>
              <a:tr h="137361">
                <a:tc gridSpan="3">
                  <a:txBody>
                    <a:bodyPr/>
                    <a:lstStyle/>
                    <a:p>
                      <a:pPr algn="l" fontAlgn="t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5D9F1"/>
                          </a:highlight>
                          <a:latin typeface="Calibri" panose="020F0502020204030204" pitchFamily="34" charset="0"/>
                        </a:rPr>
                        <a:t>Programa  de movilidad Urbana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5D9F1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248862"/>
                  </a:ext>
                </a:extLst>
              </a:tr>
              <a:tr h="1386906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2019-2022: 100%</a:t>
                      </a:r>
                      <a:b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002192. Etapa de preinversión del proyecto "Construcción, equipamiento y puesta en operación de un sistema de tren rápido de pasajeros (TRP)" en la Gran Área Metropolitana.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67,06%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Cumplimiento Medio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410774"/>
                  </a:ext>
                </a:extLst>
              </a:tr>
              <a:tr h="137361">
                <a:tc gridSpan="6">
                  <a:txBody>
                    <a:bodyPr/>
                    <a:lstStyle/>
                    <a:p>
                      <a:pPr algn="l" fontAlgn="t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5D9F1"/>
                          </a:highlight>
                          <a:latin typeface="Calibri" panose="020F0502020204030204" pitchFamily="34" charset="0"/>
                        </a:rPr>
                        <a:t>Proyecto Tren Eléectrico Carga (T.E.L.C.A)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808517"/>
                  </a:ext>
                </a:extLst>
              </a:tr>
              <a:tr h="979253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2021-2022: 100% 002646 "Preinversión del Proyecto Tren Eléctrico Limonense de Carga en las Regiones Huetar Caribe y Huetar Norte (TELCA)".</a:t>
                      </a:r>
                      <a:b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Cumplimiento Medio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965156"/>
                  </a:ext>
                </a:extLst>
              </a:tr>
              <a:tr h="382840">
                <a:tc gridSpan="6">
                  <a:txBody>
                    <a:bodyPr/>
                    <a:lstStyle/>
                    <a:p>
                      <a:pPr algn="l" fontAlgn="t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5D9F1"/>
                          </a:highlight>
                          <a:latin typeface="Calibri" panose="020F0502020204030204" pitchFamily="34" charset="0"/>
                        </a:rPr>
                        <a:t>Programa de obras de construcción, rehabilitación, mejoramiento , ampliación y/o conservación de carreteras de la red vial estratégica de alta capacidad, conectores de integración regional y distribuidores regionales.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011037"/>
                  </a:ext>
                </a:extLst>
              </a:tr>
              <a:tr h="1125477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2021-2022: 100%</a:t>
                      </a:r>
                      <a:b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000571. 100% de la Etapa de preinversión del proyecto "Construcción de la  carretera a San Carlos, Sifón - Ciudad Quesada (La  Abundancia)"</a:t>
                      </a:r>
                      <a:b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 se presento información por el CAS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CR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BFBFBF"/>
                        </a:highlight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FBFBF"/>
                          </a:highlight>
                          <a:latin typeface="Calibri" panose="020F0502020204030204" pitchFamily="34" charset="0"/>
                        </a:rPr>
                        <a:t>No disponible Información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745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5586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70637A3-4272-4D43-AE61-886CEADD7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025" y="6239290"/>
            <a:ext cx="1745869" cy="453729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9065C308-8394-4BAA-8663-2F047A1EB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8564" y="62925"/>
            <a:ext cx="5970933" cy="954779"/>
          </a:xfrm>
        </p:spPr>
        <p:txBody>
          <a:bodyPr/>
          <a:lstStyle/>
          <a:p>
            <a:r>
              <a:rPr lang="es-ES" dirty="0"/>
              <a:t>Preinversión </a:t>
            </a:r>
            <a:endParaRPr lang="es-CR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526B62B-C3D9-4B97-BC8D-8F0D34C42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914326"/>
              </p:ext>
            </p:extLst>
          </p:nvPr>
        </p:nvGraphicFramePr>
        <p:xfrm>
          <a:off x="418171" y="906191"/>
          <a:ext cx="8307657" cy="5234447"/>
        </p:xfrm>
        <a:graphic>
          <a:graphicData uri="http://schemas.openxmlformats.org/drawingml/2006/table">
            <a:tbl>
              <a:tblPr/>
              <a:tblGrid>
                <a:gridCol w="2428126">
                  <a:extLst>
                    <a:ext uri="{9D8B030D-6E8A-4147-A177-3AD203B41FA5}">
                      <a16:colId xmlns:a16="http://schemas.microsoft.com/office/drawing/2014/main" val="1421117679"/>
                    </a:ext>
                  </a:extLst>
                </a:gridCol>
                <a:gridCol w="1162031">
                  <a:extLst>
                    <a:ext uri="{9D8B030D-6E8A-4147-A177-3AD203B41FA5}">
                      <a16:colId xmlns:a16="http://schemas.microsoft.com/office/drawing/2014/main" val="2681938844"/>
                    </a:ext>
                  </a:extLst>
                </a:gridCol>
                <a:gridCol w="1162031">
                  <a:extLst>
                    <a:ext uri="{9D8B030D-6E8A-4147-A177-3AD203B41FA5}">
                      <a16:colId xmlns:a16="http://schemas.microsoft.com/office/drawing/2014/main" val="2275184734"/>
                    </a:ext>
                  </a:extLst>
                </a:gridCol>
                <a:gridCol w="1023281">
                  <a:extLst>
                    <a:ext uri="{9D8B030D-6E8A-4147-A177-3AD203B41FA5}">
                      <a16:colId xmlns:a16="http://schemas.microsoft.com/office/drawing/2014/main" val="2514350121"/>
                    </a:ext>
                  </a:extLst>
                </a:gridCol>
                <a:gridCol w="1144689">
                  <a:extLst>
                    <a:ext uri="{9D8B030D-6E8A-4147-A177-3AD203B41FA5}">
                      <a16:colId xmlns:a16="http://schemas.microsoft.com/office/drawing/2014/main" val="3741943268"/>
                    </a:ext>
                  </a:extLst>
                </a:gridCol>
                <a:gridCol w="1387499">
                  <a:extLst>
                    <a:ext uri="{9D8B030D-6E8A-4147-A177-3AD203B41FA5}">
                      <a16:colId xmlns:a16="http://schemas.microsoft.com/office/drawing/2014/main" val="2277347997"/>
                    </a:ext>
                  </a:extLst>
                </a:gridCol>
              </a:tblGrid>
              <a:tr h="859734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Programas/Proyectos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Meta Periodo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Avance al 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Porcentaje  avance meta periodo al 2022*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Porcentaje  de avance meta 2022</a:t>
                      </a:r>
                      <a:b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</a:br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Mideplan **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Clasificación Programa /Proyecto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497143"/>
                  </a:ext>
                </a:extLst>
              </a:tr>
              <a:tr h="148066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Calibri" panose="020F0502020204030204" pitchFamily="34" charset="0"/>
                        </a:rPr>
                        <a:t>PREINVERSIÓN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733813"/>
                  </a:ext>
                </a:extLst>
              </a:tr>
              <a:tr h="320012">
                <a:tc gridSpan="6">
                  <a:txBody>
                    <a:bodyPr/>
                    <a:lstStyle/>
                    <a:p>
                      <a:pPr algn="l" fontAlgn="t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5D9F1"/>
                          </a:highlight>
                          <a:latin typeface="Calibri" panose="020F0502020204030204" pitchFamily="34" charset="0"/>
                        </a:rPr>
                        <a:t>Proyecto Ciudad Gobierno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415879"/>
                  </a:ext>
                </a:extLst>
              </a:tr>
              <a:tr h="715975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2019-2022: 100%  Etapa de preinversión del proyecto "Ciudad Gobierno”</a:t>
                      </a:r>
                      <a:b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CR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Cumplimiento Medio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155286"/>
                  </a:ext>
                </a:extLst>
              </a:tr>
              <a:tr h="148066">
                <a:tc gridSpan="6"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5D9F1"/>
                          </a:highlight>
                          <a:latin typeface="Calibri" panose="020F0502020204030204" pitchFamily="34" charset="0"/>
                        </a:rPr>
                        <a:t>Programa de rehabilitación y mejoramiento de infraestructura portuaria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322861"/>
                  </a:ext>
                </a:extLst>
              </a:tr>
              <a:tr h="1288754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2021-2022: 100% Etapa depreinversión del poryecto </a:t>
                      </a:r>
                      <a:b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002649.  "Construcción y operación de la Marina de Limón y Terminal de Cruceros en Puerto Limón, Costa Rica." </a:t>
                      </a:r>
                      <a:b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56,31%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CR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Cumplimiento Medio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984092"/>
                  </a:ext>
                </a:extLst>
              </a:tr>
              <a:tr h="1714692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2021-2022: 100% Etaa de preinversión del proyecto  002686  Construcciónde una  Zona de Transferencia Intermodal de Carga y de Actividades Logísticas en las afueras del Complejo Portuario de Moín.</a:t>
                      </a:r>
                      <a:b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2021: 50%( Prefactibilidad y Factibilidad)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CR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</a:rPr>
                        <a:t>Cumplimiento Bajo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783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725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E97FA5F-C8DE-4BB8-A0C8-3E0A32834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5504" y="-131708"/>
            <a:ext cx="1403798" cy="1325563"/>
          </a:xfrm>
        </p:spPr>
        <p:txBody>
          <a:bodyPr/>
          <a:lstStyle/>
          <a:p>
            <a:r>
              <a:rPr lang="es-ES" dirty="0"/>
              <a:t>APP </a:t>
            </a:r>
            <a:endParaRPr lang="es-CR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0637A3-4272-4D43-AE61-886CEADD7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025" y="6239290"/>
            <a:ext cx="1745869" cy="453729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8FB425E-80AA-D96D-53BF-0B72B6662D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342283"/>
              </p:ext>
            </p:extLst>
          </p:nvPr>
        </p:nvGraphicFramePr>
        <p:xfrm>
          <a:off x="479502" y="1014762"/>
          <a:ext cx="8140390" cy="5046790"/>
        </p:xfrm>
        <a:graphic>
          <a:graphicData uri="http://schemas.openxmlformats.org/drawingml/2006/table">
            <a:tbl>
              <a:tblPr/>
              <a:tblGrid>
                <a:gridCol w="2379238">
                  <a:extLst>
                    <a:ext uri="{9D8B030D-6E8A-4147-A177-3AD203B41FA5}">
                      <a16:colId xmlns:a16="http://schemas.microsoft.com/office/drawing/2014/main" val="244100001"/>
                    </a:ext>
                  </a:extLst>
                </a:gridCol>
                <a:gridCol w="1138635">
                  <a:extLst>
                    <a:ext uri="{9D8B030D-6E8A-4147-A177-3AD203B41FA5}">
                      <a16:colId xmlns:a16="http://schemas.microsoft.com/office/drawing/2014/main" val="2846613753"/>
                    </a:ext>
                  </a:extLst>
                </a:gridCol>
                <a:gridCol w="1138635">
                  <a:extLst>
                    <a:ext uri="{9D8B030D-6E8A-4147-A177-3AD203B41FA5}">
                      <a16:colId xmlns:a16="http://schemas.microsoft.com/office/drawing/2014/main" val="4203554653"/>
                    </a:ext>
                  </a:extLst>
                </a:gridCol>
                <a:gridCol w="1002678">
                  <a:extLst>
                    <a:ext uri="{9D8B030D-6E8A-4147-A177-3AD203B41FA5}">
                      <a16:colId xmlns:a16="http://schemas.microsoft.com/office/drawing/2014/main" val="3709392173"/>
                    </a:ext>
                  </a:extLst>
                </a:gridCol>
                <a:gridCol w="1121640">
                  <a:extLst>
                    <a:ext uri="{9D8B030D-6E8A-4147-A177-3AD203B41FA5}">
                      <a16:colId xmlns:a16="http://schemas.microsoft.com/office/drawing/2014/main" val="1916960149"/>
                    </a:ext>
                  </a:extLst>
                </a:gridCol>
                <a:gridCol w="1359564">
                  <a:extLst>
                    <a:ext uri="{9D8B030D-6E8A-4147-A177-3AD203B41FA5}">
                      <a16:colId xmlns:a16="http://schemas.microsoft.com/office/drawing/2014/main" val="1047170897"/>
                    </a:ext>
                  </a:extLst>
                </a:gridCol>
              </a:tblGrid>
              <a:tr h="1399942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Programas/Proyectos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Meta Periodo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Avance al 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Porcentaje  avance meta periodo al 2022*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Porcentaje  de avance meta 2022</a:t>
                      </a:r>
                      <a:b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</a:br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Mideplan **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Clasificación Programa /Proyecto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699230"/>
                  </a:ext>
                </a:extLst>
              </a:tr>
              <a:tr h="241101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7030A0"/>
                          </a:highlight>
                          <a:latin typeface="Calibri" panose="020F0502020204030204" pitchFamily="34" charset="0"/>
                        </a:rPr>
                        <a:t>APP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936151"/>
                  </a:ext>
                </a:extLst>
              </a:tr>
              <a:tr h="671972">
                <a:tc gridSpan="6">
                  <a:txBody>
                    <a:bodyPr/>
                    <a:lstStyle/>
                    <a:p>
                      <a:pPr algn="l" fontAlgn="t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5D9F1"/>
                          </a:highlight>
                          <a:latin typeface="Calibri" panose="020F0502020204030204" pitchFamily="34" charset="0"/>
                        </a:rPr>
                        <a:t>Programa de obras de construcción, rehabilitación, mejoramiento , ampliación y/o conservación de carreteras de la red vial estratégica de alta capacidad, conectores de integración regional y distribuidores regionales.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609374"/>
                  </a:ext>
                </a:extLst>
              </a:tr>
              <a:tr h="1423274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2021-2022: 45%</a:t>
                      </a:r>
                      <a:b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002547. Ampliación y mejoramiento de Corredor Vial San José- Caldera, Ruta N° 27.</a:t>
                      </a:r>
                      <a:b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CR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</a:rPr>
                        <a:t>Cumplimiento Bajo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17346"/>
                  </a:ext>
                </a:extLst>
              </a:tr>
              <a:tr h="225546">
                <a:tc>
                  <a:txBody>
                    <a:bodyPr/>
                    <a:lstStyle/>
                    <a:p>
                      <a:pPr algn="l" fontAlgn="ctr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BC2E6"/>
                          </a:highlight>
                          <a:latin typeface="Calibri" panose="020F0502020204030204" pitchFamily="34" charset="0"/>
                        </a:rPr>
                        <a:t>TOTAL  DE METAS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BC2E6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FBFBF"/>
                          </a:highlight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FBFB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FBFB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2157583"/>
                  </a:ext>
                </a:extLst>
              </a:tr>
              <a:tr h="1084955">
                <a:tc gridSpan="6"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Nota: </a:t>
                      </a:r>
                      <a:b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Porcentaje de avance con respecto a la meta programada.</a:t>
                      </a:r>
                      <a:b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**Porcentaje de avance según MIDPELAN en Lineamiento Metodológico "Insumo para elaborar Balance de Resultados del Plan Nacional de Desarrollo  y de Inversión Pública del Bicentenario 2019-2022."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882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082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28542" y="0"/>
            <a:ext cx="6604170" cy="1325563"/>
          </a:xfrm>
        </p:spPr>
        <p:txBody>
          <a:bodyPr>
            <a:normAutofit/>
          </a:bodyPr>
          <a:lstStyle/>
          <a:p>
            <a:pPr algn="r"/>
            <a:r>
              <a:rPr lang="es-CR" sz="2800" dirty="0"/>
              <a:t>Clasificación de metas por Institución en relación al total de metas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EA674C2-176F-4831-A598-655EE2319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025" y="6239290"/>
            <a:ext cx="1745869" cy="453729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BF955C42-455B-EF63-3EB1-AC3C8F86C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403903"/>
              </p:ext>
            </p:extLst>
          </p:nvPr>
        </p:nvGraphicFramePr>
        <p:xfrm>
          <a:off x="362414" y="1661531"/>
          <a:ext cx="8419171" cy="3534937"/>
        </p:xfrm>
        <a:graphic>
          <a:graphicData uri="http://schemas.openxmlformats.org/drawingml/2006/table">
            <a:tbl>
              <a:tblPr/>
              <a:tblGrid>
                <a:gridCol w="1967753">
                  <a:extLst>
                    <a:ext uri="{9D8B030D-6E8A-4147-A177-3AD203B41FA5}">
                      <a16:colId xmlns:a16="http://schemas.microsoft.com/office/drawing/2014/main" val="3034554590"/>
                    </a:ext>
                  </a:extLst>
                </a:gridCol>
                <a:gridCol w="716824">
                  <a:extLst>
                    <a:ext uri="{9D8B030D-6E8A-4147-A177-3AD203B41FA5}">
                      <a16:colId xmlns:a16="http://schemas.microsoft.com/office/drawing/2014/main" val="2363180418"/>
                    </a:ext>
                  </a:extLst>
                </a:gridCol>
                <a:gridCol w="632492">
                  <a:extLst>
                    <a:ext uri="{9D8B030D-6E8A-4147-A177-3AD203B41FA5}">
                      <a16:colId xmlns:a16="http://schemas.microsoft.com/office/drawing/2014/main" val="3749540928"/>
                    </a:ext>
                  </a:extLst>
                </a:gridCol>
                <a:gridCol w="744935">
                  <a:extLst>
                    <a:ext uri="{9D8B030D-6E8A-4147-A177-3AD203B41FA5}">
                      <a16:colId xmlns:a16="http://schemas.microsoft.com/office/drawing/2014/main" val="1875239841"/>
                    </a:ext>
                  </a:extLst>
                </a:gridCol>
                <a:gridCol w="632492">
                  <a:extLst>
                    <a:ext uri="{9D8B030D-6E8A-4147-A177-3AD203B41FA5}">
                      <a16:colId xmlns:a16="http://schemas.microsoft.com/office/drawing/2014/main" val="3308874461"/>
                    </a:ext>
                  </a:extLst>
                </a:gridCol>
                <a:gridCol w="674658">
                  <a:extLst>
                    <a:ext uri="{9D8B030D-6E8A-4147-A177-3AD203B41FA5}">
                      <a16:colId xmlns:a16="http://schemas.microsoft.com/office/drawing/2014/main" val="4124582497"/>
                    </a:ext>
                  </a:extLst>
                </a:gridCol>
                <a:gridCol w="618436">
                  <a:extLst>
                    <a:ext uri="{9D8B030D-6E8A-4147-A177-3AD203B41FA5}">
                      <a16:colId xmlns:a16="http://schemas.microsoft.com/office/drawing/2014/main" val="249832813"/>
                    </a:ext>
                  </a:extLst>
                </a:gridCol>
                <a:gridCol w="562215">
                  <a:extLst>
                    <a:ext uri="{9D8B030D-6E8A-4147-A177-3AD203B41FA5}">
                      <a16:colId xmlns:a16="http://schemas.microsoft.com/office/drawing/2014/main" val="3541400446"/>
                    </a:ext>
                  </a:extLst>
                </a:gridCol>
                <a:gridCol w="562215">
                  <a:extLst>
                    <a:ext uri="{9D8B030D-6E8A-4147-A177-3AD203B41FA5}">
                      <a16:colId xmlns:a16="http://schemas.microsoft.com/office/drawing/2014/main" val="2706733531"/>
                    </a:ext>
                  </a:extLst>
                </a:gridCol>
                <a:gridCol w="646548">
                  <a:extLst>
                    <a:ext uri="{9D8B030D-6E8A-4147-A177-3AD203B41FA5}">
                      <a16:colId xmlns:a16="http://schemas.microsoft.com/office/drawing/2014/main" val="1754847920"/>
                    </a:ext>
                  </a:extLst>
                </a:gridCol>
                <a:gridCol w="660603">
                  <a:extLst>
                    <a:ext uri="{9D8B030D-6E8A-4147-A177-3AD203B41FA5}">
                      <a16:colId xmlns:a16="http://schemas.microsoft.com/office/drawing/2014/main" val="61951972"/>
                    </a:ext>
                  </a:extLst>
                </a:gridCol>
              </a:tblGrid>
              <a:tr h="399977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Institución del Sector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CM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CB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620243"/>
                  </a:ext>
                </a:extLst>
              </a:tr>
              <a:tr h="313496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MOPT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FBFBF"/>
                          </a:highlight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96966"/>
                  </a:ext>
                </a:extLst>
              </a:tr>
              <a:tr h="313496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CONAVI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FBFBF"/>
                          </a:highlight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503580"/>
                  </a:ext>
                </a:extLst>
              </a:tr>
              <a:tr h="313496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DGAC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FBFBF"/>
                          </a:highlight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837843"/>
                  </a:ext>
                </a:extLst>
              </a:tr>
              <a:tr h="313496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FBFBF"/>
                          </a:highlight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790297"/>
                  </a:ext>
                </a:extLst>
              </a:tr>
              <a:tr h="313496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INCOFER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FBFBF"/>
                          </a:highlight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244767"/>
                  </a:ext>
                </a:extLst>
              </a:tr>
              <a:tr h="313496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JAPDEVA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FBFBF"/>
                          </a:highlight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809681"/>
                  </a:ext>
                </a:extLst>
              </a:tr>
              <a:tr h="313496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COSEVI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FBFBF"/>
                          </a:highlight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619814"/>
                  </a:ext>
                </a:extLst>
              </a:tr>
              <a:tr h="313496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FBFBF"/>
                          </a:highlight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751605"/>
                  </a:ext>
                </a:extLst>
              </a:tr>
              <a:tr h="313496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6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CTP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FBFBF"/>
                          </a:highlight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157103"/>
                  </a:ext>
                </a:extLst>
              </a:tr>
              <a:tr h="313496">
                <a:tc>
                  <a:txBody>
                    <a:bodyPr/>
                    <a:lstStyle/>
                    <a:p>
                      <a:pPr algn="r" fontAlgn="ctr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BC2E6"/>
                          </a:highlight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739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647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7287" y="2641010"/>
            <a:ext cx="7886700" cy="16734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R" sz="3200" b="1" dirty="0"/>
              <a:t>Muchas Gracias!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89E0228-8C3A-4005-8989-F7C038F2B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025" y="6239290"/>
            <a:ext cx="1745869" cy="45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01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50575" y="27783"/>
            <a:ext cx="6093425" cy="864415"/>
          </a:xfrm>
        </p:spPr>
        <p:txBody>
          <a:bodyPr>
            <a:normAutofit/>
          </a:bodyPr>
          <a:lstStyle/>
          <a:p>
            <a:pPr algn="ctr"/>
            <a:r>
              <a:rPr lang="es-CR" sz="2500" dirty="0"/>
              <a:t>Categorías para Clasificación de Programas y metas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2123" y="1149293"/>
            <a:ext cx="6961691" cy="4773246"/>
          </a:xfrm>
        </p:spPr>
        <p:txBody>
          <a:bodyPr>
            <a:normAutofit fontScale="62500" lnSpcReduction="20000"/>
          </a:bodyPr>
          <a:lstStyle/>
          <a:p>
            <a:r>
              <a:rPr lang="es-CR" b="1" dirty="0"/>
              <a:t>Cumplimiento Alto (CA)</a:t>
            </a:r>
          </a:p>
          <a:p>
            <a:pPr marL="0" indent="0">
              <a:buNone/>
            </a:pPr>
            <a:r>
              <a:rPr lang="es-CR" sz="2800" dirty="0"/>
              <a:t>(el resultado de la meta anual es mayor o igual al 90%)</a:t>
            </a:r>
          </a:p>
          <a:p>
            <a:pPr marL="0" indent="0">
              <a:buNone/>
            </a:pPr>
            <a:endParaRPr lang="es-CR" sz="2800" dirty="0"/>
          </a:p>
          <a:p>
            <a:pPr marL="0" indent="0">
              <a:buNone/>
            </a:pPr>
            <a:endParaRPr lang="es-CR" sz="2800" dirty="0"/>
          </a:p>
          <a:p>
            <a:r>
              <a:rPr lang="es-CR" b="1" dirty="0"/>
              <a:t>Cumplimiento Medio (CM)</a:t>
            </a:r>
          </a:p>
          <a:p>
            <a:pPr marL="0" indent="0">
              <a:buNone/>
            </a:pPr>
            <a:r>
              <a:rPr lang="es-CR" sz="2800" dirty="0"/>
              <a:t>(el resultado de la meta anual es menor o igual a 89,99%</a:t>
            </a:r>
          </a:p>
          <a:p>
            <a:pPr marL="0" indent="0">
              <a:buNone/>
            </a:pPr>
            <a:r>
              <a:rPr lang="es-CR" sz="2800" dirty="0"/>
              <a:t> o igual al 50%)</a:t>
            </a:r>
          </a:p>
          <a:p>
            <a:pPr marL="0" indent="0">
              <a:buNone/>
            </a:pPr>
            <a:endParaRPr lang="es-CR" b="1" dirty="0"/>
          </a:p>
          <a:p>
            <a:pPr marL="0" indent="0">
              <a:buNone/>
            </a:pPr>
            <a:endParaRPr lang="es-CR" b="1" dirty="0"/>
          </a:p>
          <a:p>
            <a:r>
              <a:rPr lang="es-CR" b="1" dirty="0"/>
              <a:t>Cumplimiento bajo (CB) </a:t>
            </a:r>
          </a:p>
          <a:p>
            <a:pPr marL="0" indent="0">
              <a:buNone/>
            </a:pPr>
            <a:r>
              <a:rPr lang="es-CR" sz="2800" dirty="0"/>
              <a:t>(el resultado de la meta anual es menor  o igual al 49,99%)</a:t>
            </a:r>
          </a:p>
          <a:p>
            <a:endParaRPr lang="es-CR" b="1" dirty="0"/>
          </a:p>
          <a:p>
            <a:endParaRPr lang="es-CR" b="1" dirty="0"/>
          </a:p>
          <a:p>
            <a:r>
              <a:rPr lang="es-CR" b="1" dirty="0"/>
              <a:t>No disponible Información (ND)</a:t>
            </a:r>
          </a:p>
          <a:p>
            <a:pPr marL="0" indent="0">
              <a:buNone/>
            </a:pPr>
            <a:r>
              <a:rPr lang="es-CR" sz="3200" dirty="0"/>
              <a:t>No se presentó información de seguimiento anual</a:t>
            </a:r>
          </a:p>
          <a:p>
            <a:pPr marL="0" indent="0">
              <a:buNone/>
            </a:pPr>
            <a:endParaRPr lang="es-CR" dirty="0"/>
          </a:p>
          <a:p>
            <a:endParaRPr lang="es-CR" dirty="0"/>
          </a:p>
          <a:p>
            <a:endParaRPr lang="es-CR" dirty="0"/>
          </a:p>
        </p:txBody>
      </p:sp>
      <p:sp>
        <p:nvSpPr>
          <p:cNvPr id="4" name="5 Elipse"/>
          <p:cNvSpPr/>
          <p:nvPr/>
        </p:nvSpPr>
        <p:spPr>
          <a:xfrm>
            <a:off x="7745564" y="1279589"/>
            <a:ext cx="524894" cy="48939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137A807-86EB-4292-9CBC-9396B03F0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025" y="6239290"/>
            <a:ext cx="1745869" cy="453729"/>
          </a:xfrm>
          <a:prstGeom prst="rect">
            <a:avLst/>
          </a:prstGeom>
        </p:spPr>
      </p:pic>
      <p:sp>
        <p:nvSpPr>
          <p:cNvPr id="8" name="5 Elipse"/>
          <p:cNvSpPr/>
          <p:nvPr/>
        </p:nvSpPr>
        <p:spPr>
          <a:xfrm>
            <a:off x="7694047" y="2433866"/>
            <a:ext cx="524895" cy="48889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0" name="5 Elipse"/>
          <p:cNvSpPr/>
          <p:nvPr/>
        </p:nvSpPr>
        <p:spPr>
          <a:xfrm>
            <a:off x="7694048" y="3831949"/>
            <a:ext cx="576410" cy="5409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1" name="5 Elipse"/>
          <p:cNvSpPr/>
          <p:nvPr/>
        </p:nvSpPr>
        <p:spPr>
          <a:xfrm>
            <a:off x="7719806" y="5037497"/>
            <a:ext cx="576410" cy="54091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81438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1851" y="9925"/>
            <a:ext cx="6590270" cy="1325563"/>
          </a:xfrm>
        </p:spPr>
        <p:txBody>
          <a:bodyPr>
            <a:normAutofit/>
          </a:bodyPr>
          <a:lstStyle/>
          <a:p>
            <a:r>
              <a:rPr lang="es-CR" sz="2800" dirty="0"/>
              <a:t>Apartados PNDIP 2022</a:t>
            </a:r>
            <a:br>
              <a:rPr lang="es-CR" sz="2800" dirty="0"/>
            </a:br>
            <a:endParaRPr lang="es-CR" sz="2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DAE7EC3-AA7A-42B6-A6BC-A6AF9709F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025" y="6239290"/>
            <a:ext cx="1745869" cy="453729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2E551313-88C5-236E-B5F7-16BDA89178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651388"/>
              </p:ext>
            </p:extLst>
          </p:nvPr>
        </p:nvGraphicFramePr>
        <p:xfrm>
          <a:off x="1009649" y="995362"/>
          <a:ext cx="7124701" cy="486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3807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DAE7EC3-AA7A-42B6-A6BC-A6AF9709F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025" y="6239290"/>
            <a:ext cx="1745869" cy="453729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390918" y="125835"/>
            <a:ext cx="7456519" cy="1325563"/>
          </a:xfrm>
        </p:spPr>
        <p:txBody>
          <a:bodyPr>
            <a:normAutofit/>
          </a:bodyPr>
          <a:lstStyle/>
          <a:p>
            <a:pPr algn="r"/>
            <a:r>
              <a:rPr lang="es-CR" sz="2800" dirty="0"/>
              <a:t>Clasificación del total de programas  </a:t>
            </a:r>
            <a:br>
              <a:rPr lang="es-CR" sz="2800" dirty="0"/>
            </a:br>
            <a:r>
              <a:rPr lang="es-CR" sz="2800" dirty="0"/>
              <a:t>10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DB9B6421-BBB5-A1A4-F59A-3CCEB47130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7246682"/>
              </p:ext>
            </p:extLst>
          </p:nvPr>
        </p:nvGraphicFramePr>
        <p:xfrm>
          <a:off x="1707313" y="1451398"/>
          <a:ext cx="6501161" cy="4059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1412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84173" y="23898"/>
            <a:ext cx="7059827" cy="1325563"/>
          </a:xfrm>
        </p:spPr>
        <p:txBody>
          <a:bodyPr>
            <a:noAutofit/>
          </a:bodyPr>
          <a:lstStyle/>
          <a:p>
            <a:pPr algn="r"/>
            <a:r>
              <a:rPr lang="es-CR" sz="2400" dirty="0"/>
              <a:t> Clasificación de Metas  Anual 2022 PNDIP </a:t>
            </a:r>
            <a:br>
              <a:rPr lang="es-CR" sz="2400" dirty="0"/>
            </a:br>
            <a:r>
              <a:rPr lang="es-CR" sz="2000" dirty="0"/>
              <a:t>20 metas</a:t>
            </a:r>
            <a:r>
              <a:rPr lang="es-CR" sz="2400" dirty="0"/>
              <a:t> </a:t>
            </a:r>
            <a:br>
              <a:rPr lang="es-CR" sz="2400" dirty="0"/>
            </a:br>
            <a:endParaRPr lang="es-CR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3487F30-AEC2-4B57-B584-2E99C860E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025" y="6239290"/>
            <a:ext cx="1745869" cy="453729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A8EF22A3-2E68-8FCC-191D-4B3485C799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1020739"/>
              </p:ext>
            </p:extLst>
          </p:nvPr>
        </p:nvGraphicFramePr>
        <p:xfrm>
          <a:off x="1126272" y="1349461"/>
          <a:ext cx="7159083" cy="4248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7527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609" y="365126"/>
            <a:ext cx="8680360" cy="1325563"/>
          </a:xfrm>
        </p:spPr>
        <p:txBody>
          <a:bodyPr>
            <a:normAutofit/>
          </a:bodyPr>
          <a:lstStyle/>
          <a:p>
            <a:pPr algn="r"/>
            <a:r>
              <a:rPr lang="es-ES" sz="3600" dirty="0"/>
              <a:t>Meta Área de Articulación Presidencial Sectorial</a:t>
            </a:r>
            <a:endParaRPr lang="es-CR" sz="36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ECE024C-2FA4-49DC-8C7D-FF97B3472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025" y="6239290"/>
            <a:ext cx="1745869" cy="453729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198951"/>
              </p:ext>
            </p:extLst>
          </p:nvPr>
        </p:nvGraphicFramePr>
        <p:xfrm>
          <a:off x="412123" y="2046255"/>
          <a:ext cx="8319753" cy="3207218"/>
        </p:xfrm>
        <a:graphic>
          <a:graphicData uri="http://schemas.openxmlformats.org/drawingml/2006/table">
            <a:tbl>
              <a:tblPr/>
              <a:tblGrid>
                <a:gridCol w="2266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4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33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81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67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63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00338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Nacional </a:t>
                      </a:r>
                      <a:b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Articulación Presidencial </a:t>
                      </a:r>
                      <a:b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del Periodo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Línea Base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Programación 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de meta anual  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avance según programación 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Clasificación</a:t>
                      </a:r>
                      <a:b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Anual 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5354">
                <a:tc>
                  <a:txBody>
                    <a:bodyPr/>
                    <a:lstStyle/>
                    <a:p>
                      <a:pPr algn="l" fontAlgn="t"/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2019-2022: Valor entre 65 y 68</a:t>
                      </a:r>
                      <a:b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2019: Valor entre 65 y 68</a:t>
                      </a:r>
                      <a:b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2020: Valor entre 65 y 68</a:t>
                      </a:r>
                      <a:b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2021: Valor entre 65 y 68</a:t>
                      </a:r>
                      <a:b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2022: Valor entre 65 y 68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en el Índice de Competitividad Global, Pilar de Infraestructura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2018-2019: 65,1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entre</a:t>
                      </a:r>
                    </a:p>
                    <a:p>
                      <a:pPr algn="ctr" fontAlgn="t"/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65 y 68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b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(Por la pandemia Informe Anual se ha suspendido 2020,2021 y 2022)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b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(Por la pandemia Informe Anual se ha suspendido 2020,2021 y 2022)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b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(Por la pandemia Informe Anual se ha suspendido 2020,2021 y 2022)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6295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ECE024C-2FA4-49DC-8C7D-FF97B3472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025" y="6239290"/>
            <a:ext cx="1745869" cy="453729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CF80557A-6497-4CCB-B8A1-49716235A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0"/>
            <a:ext cx="7625333" cy="1325563"/>
          </a:xfrm>
        </p:spPr>
        <p:txBody>
          <a:bodyPr>
            <a:normAutofit/>
          </a:bodyPr>
          <a:lstStyle/>
          <a:p>
            <a:pPr algn="r"/>
            <a:r>
              <a:rPr lang="es-ES" sz="3600" dirty="0"/>
              <a:t>Intervención Estratégica</a:t>
            </a:r>
            <a:endParaRPr lang="es-CR" sz="3600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52A02E4-FE4E-1C8C-6D1A-BBA2BBE5AC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794008"/>
              </p:ext>
            </p:extLst>
          </p:nvPr>
        </p:nvGraphicFramePr>
        <p:xfrm>
          <a:off x="535259" y="1037065"/>
          <a:ext cx="8341112" cy="4972630"/>
        </p:xfrm>
        <a:graphic>
          <a:graphicData uri="http://schemas.openxmlformats.org/drawingml/2006/table">
            <a:tbl>
              <a:tblPr/>
              <a:tblGrid>
                <a:gridCol w="2500548">
                  <a:extLst>
                    <a:ext uri="{9D8B030D-6E8A-4147-A177-3AD203B41FA5}">
                      <a16:colId xmlns:a16="http://schemas.microsoft.com/office/drawing/2014/main" val="2441444968"/>
                    </a:ext>
                  </a:extLst>
                </a:gridCol>
                <a:gridCol w="1196691">
                  <a:extLst>
                    <a:ext uri="{9D8B030D-6E8A-4147-A177-3AD203B41FA5}">
                      <a16:colId xmlns:a16="http://schemas.microsoft.com/office/drawing/2014/main" val="1447801631"/>
                    </a:ext>
                  </a:extLst>
                </a:gridCol>
                <a:gridCol w="1196691">
                  <a:extLst>
                    <a:ext uri="{9D8B030D-6E8A-4147-A177-3AD203B41FA5}">
                      <a16:colId xmlns:a16="http://schemas.microsoft.com/office/drawing/2014/main" val="1561272527"/>
                    </a:ext>
                  </a:extLst>
                </a:gridCol>
                <a:gridCol w="1053801">
                  <a:extLst>
                    <a:ext uri="{9D8B030D-6E8A-4147-A177-3AD203B41FA5}">
                      <a16:colId xmlns:a16="http://schemas.microsoft.com/office/drawing/2014/main" val="1861329459"/>
                    </a:ext>
                  </a:extLst>
                </a:gridCol>
                <a:gridCol w="1178830">
                  <a:extLst>
                    <a:ext uri="{9D8B030D-6E8A-4147-A177-3AD203B41FA5}">
                      <a16:colId xmlns:a16="http://schemas.microsoft.com/office/drawing/2014/main" val="1454548245"/>
                    </a:ext>
                  </a:extLst>
                </a:gridCol>
                <a:gridCol w="1214551">
                  <a:extLst>
                    <a:ext uri="{9D8B030D-6E8A-4147-A177-3AD203B41FA5}">
                      <a16:colId xmlns:a16="http://schemas.microsoft.com/office/drawing/2014/main" val="3157739376"/>
                    </a:ext>
                  </a:extLst>
                </a:gridCol>
              </a:tblGrid>
              <a:tr h="1090223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Programas/Proyectos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Meta Periodo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Avance al 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Porcentaje  avance meta periodo al 2022*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Porcentaje  de avance meta 2022</a:t>
                      </a:r>
                      <a:b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</a:br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Mideplan **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Clasificación Programa /Proyecto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634418"/>
                  </a:ext>
                </a:extLst>
              </a:tr>
              <a:tr h="18776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6B0A"/>
                          </a:highlight>
                          <a:latin typeface="Calibri" panose="020F0502020204030204" pitchFamily="34" charset="0"/>
                        </a:rPr>
                        <a:t>Intervención Estratégica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818265"/>
                  </a:ext>
                </a:extLst>
              </a:tr>
              <a:tr h="187760">
                <a:tc gridSpan="6">
                  <a:txBody>
                    <a:bodyPr/>
                    <a:lstStyle/>
                    <a:p>
                      <a:pPr algn="l" fontAlgn="t"/>
                      <a:r>
                        <a:rPr lang="es-CR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5D9F1"/>
                          </a:highlight>
                          <a:latin typeface="Calibri" panose="020F0502020204030204" pitchFamily="34" charset="0"/>
                        </a:rPr>
                        <a:t>Programa  de movilidad Urbana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693573"/>
                  </a:ext>
                </a:extLst>
              </a:tr>
              <a:tr h="697743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2021-2022: 5.577.462 "002458" pasajeros movilizados </a:t>
                      </a:r>
                      <a:b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5 577 462,00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3 568 668,00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63,98%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63,98%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CR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Cumplimiento Medio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938367"/>
                  </a:ext>
                </a:extLst>
              </a:tr>
              <a:tr h="523307">
                <a:tc gridSpan="6">
                  <a:txBody>
                    <a:bodyPr/>
                    <a:lstStyle/>
                    <a:p>
                      <a:pPr algn="l" fontAlgn="t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5D9F1"/>
                          </a:highlight>
                          <a:latin typeface="Calibri" panose="020F0502020204030204" pitchFamily="34" charset="0"/>
                        </a:rPr>
                        <a:t>Programa de obras de construcción, rehabilitación, mejoramiento , ampliación y/o conservación de carreteras de la red vial estratégica de alta capacidad, conectores de integración regional y distribuidores regionales.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267285"/>
                  </a:ext>
                </a:extLst>
              </a:tr>
              <a:tr h="1395487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2021-2022: 100% 001546. Rehabilitación y ampliación a 4 carriles de la ruta nacional 32, sección: intersección con la ruta nacional 4-Limón.</a:t>
                      </a:r>
                      <a:b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73,37%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73,37%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73,37%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CR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Cumplimiento Medio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465168"/>
                  </a:ext>
                </a:extLst>
              </a:tr>
              <a:tr h="890350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2020-2022: 30%</a:t>
                      </a:r>
                      <a:b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002172. Ampliación y mejoramiento del Corredor Vial San José - San Ramón.</a:t>
                      </a:r>
                      <a:b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CR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Cumplimiento Medio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362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550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ECE024C-2FA4-49DC-8C7D-FF97B3472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025" y="6239290"/>
            <a:ext cx="1745869" cy="453729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CF80557A-6497-4CCB-B8A1-49716235A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0"/>
            <a:ext cx="7625333" cy="1325563"/>
          </a:xfrm>
        </p:spPr>
        <p:txBody>
          <a:bodyPr>
            <a:normAutofit/>
          </a:bodyPr>
          <a:lstStyle/>
          <a:p>
            <a:pPr algn="r"/>
            <a:r>
              <a:rPr lang="es-ES" sz="3600" dirty="0"/>
              <a:t>Intervención Estratégica</a:t>
            </a:r>
            <a:endParaRPr lang="es-CR" sz="3600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B28BA71-B7D8-03F2-7B6C-A6F891888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017357"/>
              </p:ext>
            </p:extLst>
          </p:nvPr>
        </p:nvGraphicFramePr>
        <p:xfrm>
          <a:off x="657921" y="1325563"/>
          <a:ext cx="8151542" cy="4874197"/>
        </p:xfrm>
        <a:graphic>
          <a:graphicData uri="http://schemas.openxmlformats.org/drawingml/2006/table">
            <a:tbl>
              <a:tblPr/>
              <a:tblGrid>
                <a:gridCol w="2382496">
                  <a:extLst>
                    <a:ext uri="{9D8B030D-6E8A-4147-A177-3AD203B41FA5}">
                      <a16:colId xmlns:a16="http://schemas.microsoft.com/office/drawing/2014/main" val="1169830006"/>
                    </a:ext>
                  </a:extLst>
                </a:gridCol>
                <a:gridCol w="1140194">
                  <a:extLst>
                    <a:ext uri="{9D8B030D-6E8A-4147-A177-3AD203B41FA5}">
                      <a16:colId xmlns:a16="http://schemas.microsoft.com/office/drawing/2014/main" val="4178929047"/>
                    </a:ext>
                  </a:extLst>
                </a:gridCol>
                <a:gridCol w="1140194">
                  <a:extLst>
                    <a:ext uri="{9D8B030D-6E8A-4147-A177-3AD203B41FA5}">
                      <a16:colId xmlns:a16="http://schemas.microsoft.com/office/drawing/2014/main" val="4280284051"/>
                    </a:ext>
                  </a:extLst>
                </a:gridCol>
                <a:gridCol w="1004053">
                  <a:extLst>
                    <a:ext uri="{9D8B030D-6E8A-4147-A177-3AD203B41FA5}">
                      <a16:colId xmlns:a16="http://schemas.microsoft.com/office/drawing/2014/main" val="1794596009"/>
                    </a:ext>
                  </a:extLst>
                </a:gridCol>
                <a:gridCol w="1123178">
                  <a:extLst>
                    <a:ext uri="{9D8B030D-6E8A-4147-A177-3AD203B41FA5}">
                      <a16:colId xmlns:a16="http://schemas.microsoft.com/office/drawing/2014/main" val="2102928313"/>
                    </a:ext>
                  </a:extLst>
                </a:gridCol>
                <a:gridCol w="1361427">
                  <a:extLst>
                    <a:ext uri="{9D8B030D-6E8A-4147-A177-3AD203B41FA5}">
                      <a16:colId xmlns:a16="http://schemas.microsoft.com/office/drawing/2014/main" val="3216382660"/>
                    </a:ext>
                  </a:extLst>
                </a:gridCol>
              </a:tblGrid>
              <a:tr h="845675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Programas/Proyectos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Meta Periodo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Avance al 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Porcentaje  avance meta periodo al 2022*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Porcentaje  de avance meta 2022</a:t>
                      </a:r>
                      <a:b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</a:br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Mideplan **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Clasificación Programa /Proyecto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95818"/>
                  </a:ext>
                </a:extLst>
              </a:tr>
              <a:tr h="145644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6B0A"/>
                          </a:highlight>
                          <a:latin typeface="Calibri" panose="020F0502020204030204" pitchFamily="34" charset="0"/>
                        </a:rPr>
                        <a:t>Intervención Estratégica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951301"/>
                  </a:ext>
                </a:extLst>
              </a:tr>
              <a:tr h="407711">
                <a:tc gridSpan="6"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5D9F1"/>
                          </a:highlight>
                          <a:latin typeface="Calibri" panose="020F0502020204030204" pitchFamily="34" charset="0"/>
                        </a:rPr>
                        <a:t>Programa de obras de construcción, rehabilitación, mejoramiento , ampliación y/o conservación de carreteras de la red vial estratégica de alta capacidad, conectores de integración regional y distribuidores regionales.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329248"/>
                  </a:ext>
                </a:extLst>
              </a:tr>
              <a:tr h="850373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2020-2022: 90%</a:t>
                      </a:r>
                      <a:b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001686. Ampliación y rehabilitación de la Ruta Nacional No. 1, sección: Barranca-Cañas.  </a:t>
                      </a:r>
                      <a:b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 se presento información por el CAS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CR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BFBFBF"/>
                        </a:highlight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FBFBF"/>
                          </a:highlight>
                          <a:latin typeface="Calibri" panose="020F0502020204030204" pitchFamily="34" charset="0"/>
                        </a:rPr>
                        <a:t>No disponible Información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560267"/>
                  </a:ext>
                </a:extLst>
              </a:tr>
              <a:tr h="1456439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2020-2022: 40,5%</a:t>
                      </a:r>
                      <a:b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002699 Construcción de los intercambios Viales en la Lima y Taras, y ampliación y mejoramiento de la sección entre los intercambios, Ruta Nacional N°2, Cartago MOPT.</a:t>
                      </a:r>
                      <a:b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 se presento información por el CAS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CR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BFBFBF"/>
                        </a:highlight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FBFBF"/>
                          </a:highlight>
                          <a:latin typeface="Calibri" panose="020F0502020204030204" pitchFamily="34" charset="0"/>
                        </a:rPr>
                        <a:t>No disponible Información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970502"/>
                  </a:ext>
                </a:extLst>
              </a:tr>
              <a:tr h="1146359">
                <a:tc>
                  <a:txBody>
                    <a:bodyPr/>
                    <a:lstStyle/>
                    <a:p>
                      <a:pPr algn="l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2019 - 2022: 5.290 km conservados anualmente de la red vial nacional asfaltada. 5.290 km conservados anualmente de la red vial nacional asfaltada.</a:t>
                      </a:r>
                      <a:b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5 290,00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4 381,00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82,82%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82,82%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CR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Cumplimiento Medio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656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910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ECE024C-2FA4-49DC-8C7D-FF97B3472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025" y="6239290"/>
            <a:ext cx="1745869" cy="453729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CF80557A-6497-4CCB-B8A1-49716235A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0"/>
            <a:ext cx="7625333" cy="1325563"/>
          </a:xfrm>
        </p:spPr>
        <p:txBody>
          <a:bodyPr>
            <a:normAutofit/>
          </a:bodyPr>
          <a:lstStyle/>
          <a:p>
            <a:pPr algn="r"/>
            <a:r>
              <a:rPr lang="es-ES" sz="3600" dirty="0"/>
              <a:t>Intervención Estratégica</a:t>
            </a:r>
            <a:endParaRPr lang="es-CR" sz="3600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0BC2817-6234-BA02-E695-7D034062BB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541354"/>
              </p:ext>
            </p:extLst>
          </p:nvPr>
        </p:nvGraphicFramePr>
        <p:xfrm>
          <a:off x="568712" y="947853"/>
          <a:ext cx="8006575" cy="5431740"/>
        </p:xfrm>
        <a:graphic>
          <a:graphicData uri="http://schemas.openxmlformats.org/drawingml/2006/table">
            <a:tbl>
              <a:tblPr/>
              <a:tblGrid>
                <a:gridCol w="2340126">
                  <a:extLst>
                    <a:ext uri="{9D8B030D-6E8A-4147-A177-3AD203B41FA5}">
                      <a16:colId xmlns:a16="http://schemas.microsoft.com/office/drawing/2014/main" val="309428794"/>
                    </a:ext>
                  </a:extLst>
                </a:gridCol>
                <a:gridCol w="1119918">
                  <a:extLst>
                    <a:ext uri="{9D8B030D-6E8A-4147-A177-3AD203B41FA5}">
                      <a16:colId xmlns:a16="http://schemas.microsoft.com/office/drawing/2014/main" val="1914788990"/>
                    </a:ext>
                  </a:extLst>
                </a:gridCol>
                <a:gridCol w="1119918">
                  <a:extLst>
                    <a:ext uri="{9D8B030D-6E8A-4147-A177-3AD203B41FA5}">
                      <a16:colId xmlns:a16="http://schemas.microsoft.com/office/drawing/2014/main" val="4075855742"/>
                    </a:ext>
                  </a:extLst>
                </a:gridCol>
                <a:gridCol w="986196">
                  <a:extLst>
                    <a:ext uri="{9D8B030D-6E8A-4147-A177-3AD203B41FA5}">
                      <a16:colId xmlns:a16="http://schemas.microsoft.com/office/drawing/2014/main" val="203543310"/>
                    </a:ext>
                  </a:extLst>
                </a:gridCol>
                <a:gridCol w="1103203">
                  <a:extLst>
                    <a:ext uri="{9D8B030D-6E8A-4147-A177-3AD203B41FA5}">
                      <a16:colId xmlns:a16="http://schemas.microsoft.com/office/drawing/2014/main" val="3376533852"/>
                    </a:ext>
                  </a:extLst>
                </a:gridCol>
                <a:gridCol w="1337214">
                  <a:extLst>
                    <a:ext uri="{9D8B030D-6E8A-4147-A177-3AD203B41FA5}">
                      <a16:colId xmlns:a16="http://schemas.microsoft.com/office/drawing/2014/main" val="3109159592"/>
                    </a:ext>
                  </a:extLst>
                </a:gridCol>
              </a:tblGrid>
              <a:tr h="942870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Programas/Proyectos 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Meta Periodo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Avance al 2022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Porcentaje  avance meta periodo al 2022*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Porcentaje  de avance meta 2022</a:t>
                      </a:r>
                      <a:b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</a:br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Mideplan **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38DD5"/>
                          </a:highlight>
                          <a:latin typeface="Calibri" panose="020F0502020204030204" pitchFamily="34" charset="0"/>
                        </a:rPr>
                        <a:t>Clasificación Programa /Proyecto 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560425"/>
                  </a:ext>
                </a:extLst>
              </a:tr>
              <a:tr h="162382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6B0A"/>
                          </a:highlight>
                          <a:latin typeface="Calibri" panose="020F0502020204030204" pitchFamily="34" charset="0"/>
                        </a:rPr>
                        <a:t>Intervención Estratégica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055827"/>
                  </a:ext>
                </a:extLst>
              </a:tr>
              <a:tr h="162382">
                <a:tc gridSpan="6">
                  <a:txBody>
                    <a:bodyPr/>
                    <a:lstStyle/>
                    <a:p>
                      <a:pPr algn="l" fontAlgn="t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5D9F1"/>
                          </a:highlight>
                          <a:latin typeface="Calibri" panose="020F0502020204030204" pitchFamily="34" charset="0"/>
                        </a:rPr>
                        <a:t>Programa de Obras del Gran Área Metropolitana</a:t>
                      </a:r>
                    </a:p>
                  </a:txBody>
                  <a:tcPr marL="4303" marR="4303" marT="43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492463"/>
                  </a:ext>
                </a:extLst>
              </a:tr>
              <a:tr h="1147159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2020-2022:  70%</a:t>
                      </a:r>
                      <a:b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001440 Construcción  del Paso a desnivel en la Rotonda de la Bandera y entrada a la Facultad de Derecho.</a:t>
                      </a:r>
                      <a:b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3" marR="4303" marT="43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4303" marR="4303" marT="43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303" marR="4303" marT="43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303" marR="4303" marT="43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303" marR="4303" marT="43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Cumplimiento Alto</a:t>
                      </a:r>
                    </a:p>
                  </a:txBody>
                  <a:tcPr marL="4303" marR="4303" marT="43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216910"/>
                  </a:ext>
                </a:extLst>
              </a:tr>
              <a:tr h="162382">
                <a:tc gridSpan="6">
                  <a:txBody>
                    <a:bodyPr/>
                    <a:lstStyle/>
                    <a:p>
                      <a:pPr algn="l" fontAlgn="t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5D9F1"/>
                          </a:highlight>
                          <a:latin typeface="Calibri" panose="020F0502020204030204" pitchFamily="34" charset="0"/>
                        </a:rPr>
                        <a:t>Programa de construcción y ampliación de puentes en la red vial nacional estratégica</a:t>
                      </a:r>
                    </a:p>
                  </a:txBody>
                  <a:tcPr marL="4303" marR="4303" marT="43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589021"/>
                  </a:ext>
                </a:extLst>
              </a:tr>
              <a:tr h="608675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2019 - 2022: 28 puentes </a:t>
                      </a:r>
                      <a:b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2021:  20 puentes </a:t>
                      </a:r>
                      <a:b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3" marR="4303" marT="43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4303" marR="4303" marT="43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4303" marR="4303" marT="43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85,71%</a:t>
                      </a:r>
                    </a:p>
                  </a:txBody>
                  <a:tcPr marL="4303" marR="4303" marT="43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85,71%</a:t>
                      </a:r>
                    </a:p>
                  </a:txBody>
                  <a:tcPr marL="4303" marR="4303" marT="43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Cumplimiento Medio</a:t>
                      </a:r>
                    </a:p>
                  </a:txBody>
                  <a:tcPr marL="4303" marR="4303" marT="43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669696"/>
                  </a:ext>
                </a:extLst>
              </a:tr>
              <a:tr h="162382">
                <a:tc gridSpan="6">
                  <a:txBody>
                    <a:bodyPr/>
                    <a:lstStyle/>
                    <a:p>
                      <a:pPr algn="l" fontAlgn="t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5D9F1"/>
                          </a:highlight>
                          <a:latin typeface="Calibri" panose="020F0502020204030204" pitchFamily="34" charset="0"/>
                        </a:rPr>
                        <a:t>Programa de construcción y rehabilitación de la Red Vial Cantonal </a:t>
                      </a:r>
                    </a:p>
                  </a:txBody>
                  <a:tcPr marL="4303" marR="4303" marT="43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504046"/>
                  </a:ext>
                </a:extLst>
              </a:tr>
              <a:tr h="974298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2019-2022:   402,19 km</a:t>
                      </a:r>
                      <a:b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002484. kilómetros rehabilitados de la red vial cantonal MOPT-BID. </a:t>
                      </a:r>
                      <a:b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3" marR="4303" marT="43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</a:t>
                      </a:r>
                    </a:p>
                  </a:txBody>
                  <a:tcPr marL="4303" marR="4303" marT="43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216,76</a:t>
                      </a:r>
                    </a:p>
                  </a:txBody>
                  <a:tcPr marL="4303" marR="4303" marT="43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53,92%</a:t>
                      </a:r>
                    </a:p>
                  </a:txBody>
                  <a:tcPr marL="4303" marR="4303" marT="43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53,92%</a:t>
                      </a:r>
                    </a:p>
                  </a:txBody>
                  <a:tcPr marL="4303" marR="4303" marT="43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Cumplimiento Medio</a:t>
                      </a:r>
                    </a:p>
                  </a:txBody>
                  <a:tcPr marL="4303" marR="4303" marT="43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902186"/>
                  </a:ext>
                </a:extLst>
              </a:tr>
              <a:tr h="974298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2020-2022: 10</a:t>
                      </a:r>
                      <a:b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002484.Construcción de  puentes de la red vial Cantonal MOPT-BID.</a:t>
                      </a:r>
                      <a:b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3" marR="4303" marT="43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303" marR="4303" marT="43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03" marR="4303" marT="43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4303" marR="4303" marT="43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4303" marR="4303" marT="43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</a:rPr>
                        <a:t>Cumplimiento Bajo </a:t>
                      </a:r>
                    </a:p>
                  </a:txBody>
                  <a:tcPr marL="4303" marR="4303" marT="43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372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3785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0E822D358FC904E82E3B8A64EDE26A1" ma:contentTypeVersion="6" ma:contentTypeDescription="Crear nuevo documento." ma:contentTypeScope="" ma:versionID="8c35852f3d8282e58c37351034ffa096">
  <xsd:schema xmlns:xsd="http://www.w3.org/2001/XMLSchema" xmlns:xs="http://www.w3.org/2001/XMLSchema" xmlns:p="http://schemas.microsoft.com/office/2006/metadata/properties" xmlns:ns2="55911479-e056-4cf5-b42b-ae6ae38f3070" targetNamespace="http://schemas.microsoft.com/office/2006/metadata/properties" ma:root="true" ma:fieldsID="73ffb70b97d133e1b656a7091810c5b3" ns2:_="">
    <xsd:import namespace="55911479-e056-4cf5-b42b-ae6ae38f30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911479-e056-4cf5-b42b-ae6ae38f30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53BE92-C19A-41F6-A86B-FEA682D6DC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468D01-BF36-45F8-ACD9-1AC8ADAD25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911479-e056-4cf5-b42b-ae6ae38f30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68476A-CC0F-4733-8AB9-65BE961ECBCA}">
  <ds:schemaRefs>
    <ds:schemaRef ds:uri="http://www.w3.org/XML/1998/namespace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55911479-e056-4cf5-b42b-ae6ae38f3070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1326</TotalTime>
  <Words>1640</Words>
  <Application>Microsoft Office PowerPoint</Application>
  <PresentationFormat>Presentación en pantalla (4:3)</PresentationFormat>
  <Paragraphs>382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Secretaría de Planificación Sectorial</vt:lpstr>
      <vt:lpstr>Categorías para Clasificación de Programas y metas </vt:lpstr>
      <vt:lpstr>Apartados PNDIP 2022 </vt:lpstr>
      <vt:lpstr>Clasificación del total de programas   10</vt:lpstr>
      <vt:lpstr> Clasificación de Metas  Anual 2022 PNDIP  20 metas  </vt:lpstr>
      <vt:lpstr>Meta Área de Articulación Presidencial Sectorial</vt:lpstr>
      <vt:lpstr>Intervención Estratégica</vt:lpstr>
      <vt:lpstr>Intervención Estratégica</vt:lpstr>
      <vt:lpstr>Intervención Estratégica</vt:lpstr>
      <vt:lpstr>Intervención Estratégica</vt:lpstr>
      <vt:lpstr>Preinversión </vt:lpstr>
      <vt:lpstr>Preinversión </vt:lpstr>
      <vt:lpstr>APP </vt:lpstr>
      <vt:lpstr>Clasificación de metas por Institución en relación al total de metas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Laura Cristina Monge Sibaja</cp:lastModifiedBy>
  <cp:revision>62</cp:revision>
  <dcterms:created xsi:type="dcterms:W3CDTF">2020-05-05T20:26:00Z</dcterms:created>
  <dcterms:modified xsi:type="dcterms:W3CDTF">2024-06-07T17:44:52Z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0x01010030E822D358FC904E82E3B8A64EDE26A1</vt:lpwstr>
  </property>
</Properties>
</file>