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87" r:id="rId7"/>
    <p:sldId id="258" r:id="rId8"/>
    <p:sldId id="260" r:id="rId9"/>
    <p:sldId id="288" r:id="rId10"/>
    <p:sldId id="261" r:id="rId11"/>
    <p:sldId id="276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6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201" autoAdjust="0"/>
  </p:normalViewPr>
  <p:slideViewPr>
    <p:cSldViewPr snapToGrid="0" snapToObjects="1">
      <p:cViewPr varScale="1">
        <p:scale>
          <a:sx n="86" d="100"/>
          <a:sy n="86" d="100"/>
        </p:scale>
        <p:origin x="20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etal">
              <a:bevelT/>
              <a:bevelB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  <c:extLst>
              <c:ext xmlns:c16="http://schemas.microsoft.com/office/drawing/2014/chart" uri="{C3380CC4-5D6E-409C-BE32-E72D297353CC}">
                <c16:uniqueId val="{00000001-7DD0-4817-9CFF-26C07BC7D7D4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  <c:extLst>
              <c:ext xmlns:c16="http://schemas.microsoft.com/office/drawing/2014/chart" uri="{C3380CC4-5D6E-409C-BE32-E72D297353CC}">
                <c16:uniqueId val="{00000003-7DD0-4817-9CFF-26C07BC7D7D4}"/>
              </c:ext>
            </c:extLst>
          </c:dPt>
          <c:dLbls>
            <c:dLbl>
              <c:idx val="0"/>
              <c:layout>
                <c:manualLayout>
                  <c:x val="8.8228118429305828E-3"/>
                  <c:y val="8.3565578690830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D0-4817-9CFF-26C07BC7D7D4}"/>
                </c:ext>
              </c:extLst>
            </c:dLbl>
            <c:dLbl>
              <c:idx val="1"/>
              <c:layout>
                <c:manualLayout>
                  <c:x val="8.3333333333333332E-3"/>
                  <c:y val="0.111265646731571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D0-4817-9CFF-26C07BC7D7D4}"/>
                </c:ext>
              </c:extLst>
            </c:dLbl>
            <c:dLbl>
              <c:idx val="2"/>
              <c:layout>
                <c:manualLayout>
                  <c:x val="6.1988614025007965E-3"/>
                  <c:y val="0.111265802807749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D0-4817-9CFF-26C07BC7D7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'[Cuadro de seguimiento  metas anual  2023 PNDIP.xlsx]Anual 2023'!$A$8:$A$10</c:f>
              <c:strCache>
                <c:ptCount val="3"/>
                <c:pt idx="0">
                  <c:v>Cumplimiento Alto</c:v>
                </c:pt>
                <c:pt idx="1">
                  <c:v>Cumplimiento Medio</c:v>
                </c:pt>
                <c:pt idx="2">
                  <c:v>Cumplimiento Bajo </c:v>
                </c:pt>
              </c:strCache>
            </c:strRef>
          </c:cat>
          <c:val>
            <c:numRef>
              <c:f>'[Cuadro de seguimiento  metas anual  2023 PNDIP.xlsx]Anual 2023'!$B$8:$B$10</c:f>
              <c:numCache>
                <c:formatCode>0%</c:formatCode>
                <c:ptCount val="3"/>
                <c:pt idx="0">
                  <c:v>0.16</c:v>
                </c:pt>
                <c:pt idx="1">
                  <c:v>0.2</c:v>
                </c:pt>
                <c:pt idx="2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D0-4817-9CFF-26C07BC7D7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1888768"/>
        <c:axId val="1810009152"/>
        <c:axId val="0"/>
      </c:bar3DChart>
      <c:catAx>
        <c:axId val="1641888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810009152"/>
        <c:crosses val="autoZero"/>
        <c:auto val="1"/>
        <c:lblAlgn val="ctr"/>
        <c:lblOffset val="100"/>
        <c:noMultiLvlLbl val="0"/>
      </c:catAx>
      <c:valAx>
        <c:axId val="181000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64188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8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 prstMaterial="dkEdge">
      <a:bevelT/>
      <a:bevelB/>
    </a:sp3d>
  </c:spPr>
  <c:txPr>
    <a:bodyPr/>
    <a:lstStyle/>
    <a:p>
      <a:pPr>
        <a:defRPr/>
      </a:pPr>
      <a:endParaRPr lang="es-E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358728906759802E-2"/>
          <c:y val="4.2181951257955159E-2"/>
          <c:w val="0.90282422249010519"/>
          <c:h val="0.73907217220139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'[Cuadro de seguimiento  metas anual  2023 PNDIP.xlsx]Anual 2023'!$Q$2</c:f>
              <c:strCache>
                <c:ptCount val="1"/>
                <c:pt idx="0">
                  <c:v>I semestre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3069257702316654E-3"/>
                  <c:y val="6.902497947271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E6-4E68-B807-C87FE566B5DC}"/>
                </c:ext>
              </c:extLst>
            </c:dLbl>
            <c:dLbl>
              <c:idx val="1"/>
              <c:layout>
                <c:manualLayout>
                  <c:x val="-7.4893814556051003E-4"/>
                  <c:y val="7.2859826046100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E6-4E68-B807-C87FE566B5DC}"/>
                </c:ext>
              </c:extLst>
            </c:dLbl>
            <c:dLbl>
              <c:idx val="2"/>
              <c:layout>
                <c:manualLayout>
                  <c:x val="2.367037103781972E-3"/>
                  <c:y val="7.6694446734665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E6-4E68-B807-C87FE566B5DC}"/>
                </c:ext>
              </c:extLst>
            </c:dLbl>
            <c:dLbl>
              <c:idx val="3"/>
              <c:layout>
                <c:manualLayout>
                  <c:x val="-2.3069257702317799E-3"/>
                  <c:y val="5.7520891522203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E6-4E68-B807-C87FE566B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'[Cuadro de seguimiento  metas anual  2023 PNDIP.xlsx]Anual 2023'!$P$3:$P$6</c:f>
              <c:strCache>
                <c:ptCount val="4"/>
                <c:pt idx="0">
                  <c:v>De acuerdo con lo programado-
Cumplimiento Alto</c:v>
                </c:pt>
                <c:pt idx="1">
                  <c:v>Riegos de Incumplimiento-
Cumplimiento Medio</c:v>
                </c:pt>
                <c:pt idx="2">
                  <c:v>Atraso Crítco-
Cumplimiento Bajo</c:v>
                </c:pt>
                <c:pt idx="3">
                  <c:v>No presentó información</c:v>
                </c:pt>
              </c:strCache>
            </c:strRef>
          </c:cat>
          <c:val>
            <c:numRef>
              <c:f>'[Cuadro de seguimiento  metas anual  2023 PNDIP.xlsx]Anual 2023'!$Q$3:$Q$6</c:f>
              <c:numCache>
                <c:formatCode>0%</c:formatCode>
                <c:ptCount val="4"/>
                <c:pt idx="0">
                  <c:v>0.32</c:v>
                </c:pt>
                <c:pt idx="1">
                  <c:v>0.32</c:v>
                </c:pt>
                <c:pt idx="2">
                  <c:v>0.24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E6-4E68-B807-C87FE566B5DC}"/>
            </c:ext>
          </c:extLst>
        </c:ser>
        <c:ser>
          <c:idx val="1"/>
          <c:order val="1"/>
          <c:tx>
            <c:strRef>
              <c:f>'[Cuadro de seguimiento  metas anual  2023 PNDIP.xlsx]Anual 2023'!$R$2</c:f>
              <c:strCache>
                <c:ptCount val="1"/>
                <c:pt idx="0">
                  <c:v>III trimestre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3.0959790302226291E-3"/>
                  <c:y val="7.2859826046100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E6-4E68-B807-C87FE566B5DC}"/>
                </c:ext>
              </c:extLst>
            </c:dLbl>
            <c:dLbl>
              <c:idx val="1"/>
              <c:layout>
                <c:manualLayout>
                  <c:x val="-1.5178725102407017E-3"/>
                  <c:y val="7.4791593018803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E6-4E68-B807-C87FE566B5DC}"/>
                </c:ext>
              </c:extLst>
            </c:dLbl>
            <c:dLbl>
              <c:idx val="2"/>
              <c:layout>
                <c:manualLayout>
                  <c:x val="3.9250247284531841E-3"/>
                  <c:y val="7.0927833188578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E6-4E68-B807-C87FE566B5DC}"/>
                </c:ext>
              </c:extLst>
            </c:dLbl>
            <c:dLbl>
              <c:idx val="3"/>
              <c:layout>
                <c:manualLayout>
                  <c:x val="4.6940088369336443E-3"/>
                  <c:y val="6.1355565466116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EE6-4E68-B807-C87FE566B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'[Cuadro de seguimiento  metas anual  2023 PNDIP.xlsx]Anual 2023'!$P$3:$P$6</c:f>
              <c:strCache>
                <c:ptCount val="4"/>
                <c:pt idx="0">
                  <c:v>De acuerdo con lo programado-
Cumplimiento Alto</c:v>
                </c:pt>
                <c:pt idx="1">
                  <c:v>Riegos de Incumplimiento-
Cumplimiento Medio</c:v>
                </c:pt>
                <c:pt idx="2">
                  <c:v>Atraso Crítco-
Cumplimiento Bajo</c:v>
                </c:pt>
                <c:pt idx="3">
                  <c:v>No presentó información</c:v>
                </c:pt>
              </c:strCache>
            </c:strRef>
          </c:cat>
          <c:val>
            <c:numRef>
              <c:f>'[Cuadro de seguimiento  metas anual  2023 PNDIP.xlsx]Anual 2023'!$R$3:$R$6</c:f>
              <c:numCache>
                <c:formatCode>0%</c:formatCode>
                <c:ptCount val="4"/>
                <c:pt idx="0">
                  <c:v>0.12</c:v>
                </c:pt>
                <c:pt idx="1">
                  <c:v>0.28000000000000003</c:v>
                </c:pt>
                <c:pt idx="2">
                  <c:v>0.52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E6-4E68-B807-C87FE566B5DC}"/>
            </c:ext>
          </c:extLst>
        </c:ser>
        <c:ser>
          <c:idx val="2"/>
          <c:order val="2"/>
          <c:tx>
            <c:strRef>
              <c:f>'[Cuadro de seguimiento  metas anual  2023 PNDIP.xlsx]Anual 2023'!$S$2</c:f>
              <c:strCache>
                <c:ptCount val="1"/>
                <c:pt idx="0">
                  <c:v>Anual 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5EE6-4E68-B807-C87FE566B5DC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5EE6-4E68-B807-C87FE566B5DC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5EE6-4E68-B807-C87FE566B5DC}"/>
              </c:ext>
            </c:extLst>
          </c:dPt>
          <c:dLbls>
            <c:dLbl>
              <c:idx val="0"/>
              <c:layout>
                <c:manualLayout>
                  <c:x val="2.3670371037819433E-3"/>
                  <c:y val="6.902497947271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EE6-4E68-B807-C87FE566B5DC}"/>
                </c:ext>
              </c:extLst>
            </c:dLbl>
            <c:dLbl>
              <c:idx val="1"/>
              <c:layout>
                <c:manualLayout>
                  <c:x val="2.3670371037819147E-3"/>
                  <c:y val="6.13555122107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EE6-4E68-B807-C87FE566B5DC}"/>
                </c:ext>
              </c:extLst>
            </c:dLbl>
            <c:dLbl>
              <c:idx val="2"/>
              <c:layout>
                <c:manualLayout>
                  <c:x val="1.6180989582214049E-3"/>
                  <c:y val="6.9024979472717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EE6-4E68-B807-C87FE566B5DC}"/>
                </c:ext>
              </c:extLst>
            </c:dLbl>
            <c:dLbl>
              <c:idx val="3"/>
              <c:layout>
                <c:manualLayout>
                  <c:x val="1.1735081747119961E-2"/>
                  <c:y val="-1.1474948808852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EE6-4E68-B807-C87FE566B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'[Cuadro de seguimiento  metas anual  2023 PNDIP.xlsx]Anual 2023'!$P$3:$P$6</c:f>
              <c:strCache>
                <c:ptCount val="4"/>
                <c:pt idx="0">
                  <c:v>De acuerdo con lo programado-
Cumplimiento Alto</c:v>
                </c:pt>
                <c:pt idx="1">
                  <c:v>Riegos de Incumplimiento-
Cumplimiento Medio</c:v>
                </c:pt>
                <c:pt idx="2">
                  <c:v>Atraso Crítco-
Cumplimiento Bajo</c:v>
                </c:pt>
                <c:pt idx="3">
                  <c:v>No presentó información</c:v>
                </c:pt>
              </c:strCache>
            </c:strRef>
          </c:cat>
          <c:val>
            <c:numRef>
              <c:f>'[Cuadro de seguimiento  metas anual  2023 PNDIP.xlsx]Anual 2023'!$S$3:$S$6</c:f>
              <c:numCache>
                <c:formatCode>0%</c:formatCode>
                <c:ptCount val="4"/>
                <c:pt idx="0">
                  <c:v>0.16</c:v>
                </c:pt>
                <c:pt idx="1">
                  <c:v>0.2</c:v>
                </c:pt>
                <c:pt idx="2">
                  <c:v>0.64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5EE6-4E68-B807-C87FE566B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1900768"/>
        <c:axId val="1716390912"/>
        <c:axId val="0"/>
      </c:bar3DChart>
      <c:catAx>
        <c:axId val="164190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16390912"/>
        <c:crosses val="autoZero"/>
        <c:auto val="1"/>
        <c:lblAlgn val="ctr"/>
        <c:lblOffset val="100"/>
        <c:noMultiLvlLbl val="0"/>
      </c:catAx>
      <c:valAx>
        <c:axId val="171639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641900768"/>
        <c:crosses val="autoZero"/>
        <c:crossBetween val="between"/>
      </c:valAx>
      <c:spPr>
        <a:noFill/>
        <a:ln>
          <a:solidFill>
            <a:schemeClr val="bg1">
              <a:lumMod val="7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289750339729127"/>
          <c:y val="0.91228026207764079"/>
          <c:w val="0.50307442668677949"/>
          <c:h val="6.4711400872565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85000"/>
      </a:schemeClr>
    </a:solidFill>
    <a:ln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es-E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85C3-8CDD-6D45-A96D-871A17358D49}" type="datetimeFigureOut">
              <a:rPr lang="es-CR" smtClean="0"/>
              <a:t>7/6/2024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188-4AC2-D442-AF91-97F6AF931A3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5530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85C3-8CDD-6D45-A96D-871A17358D49}" type="datetimeFigureOut">
              <a:rPr lang="es-CR" smtClean="0"/>
              <a:t>7/6/2024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188-4AC2-D442-AF91-97F6AF931A3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1413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85C3-8CDD-6D45-A96D-871A17358D49}" type="datetimeFigureOut">
              <a:rPr lang="es-CR" smtClean="0"/>
              <a:t>7/6/2024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188-4AC2-D442-AF91-97F6AF931A3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9751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85C3-8CDD-6D45-A96D-871A17358D49}" type="datetimeFigureOut">
              <a:rPr lang="es-CR" smtClean="0"/>
              <a:t>7/6/2024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188-4AC2-D442-AF91-97F6AF931A3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6701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90F96659-94F5-824C-92EB-872F84C4179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985C3-8CDD-6D45-A96D-871A17358D49}" type="datetimeFigureOut">
              <a:rPr lang="es-CR" smtClean="0"/>
              <a:t>7/6/2024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04188-4AC2-D442-AF91-97F6AF931A3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1932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HendersonSansW00-BasicBold" panose="02000505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ndersonSansW00-BasicLight" panose="02000505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ndersonSansW00-BasicLight" panose="0200050503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ndersonSansW00-BasicLight" panose="0200050503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HendersonSansW00-BasicLight" panose="0200050503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HendersonSansW00-BasicLight" panose="0200050503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ED32D88-B550-A87F-D595-24061F98FEE6}"/>
              </a:ext>
            </a:extLst>
          </p:cNvPr>
          <p:cNvSpPr txBox="1"/>
          <p:nvPr/>
        </p:nvSpPr>
        <p:spPr>
          <a:xfrm>
            <a:off x="766214" y="513394"/>
            <a:ext cx="81180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600" b="1" dirty="0">
                <a:solidFill>
                  <a:schemeClr val="tx1"/>
                </a:solidFill>
              </a:rPr>
              <a:t>Secretaría de Planificación Sectorial (SPS)</a:t>
            </a:r>
          </a:p>
          <a:p>
            <a:pPr algn="ctr"/>
            <a:r>
              <a:rPr lang="es-ES" sz="3600" b="1" dirty="0"/>
              <a:t>Sector Obras Públicas y Transportes</a:t>
            </a:r>
            <a:endParaRPr lang="es-CR" sz="3600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51847AB-C23F-A37C-EAD8-D9AADBC94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742" y="1802054"/>
            <a:ext cx="4550246" cy="3019219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957B98D0-2DAE-C4D5-7BCE-04E6836DF002}"/>
              </a:ext>
            </a:extLst>
          </p:cNvPr>
          <p:cNvSpPr txBox="1">
            <a:spLocks/>
          </p:cNvSpPr>
          <p:nvPr/>
        </p:nvSpPr>
        <p:spPr>
          <a:xfrm>
            <a:off x="1121504" y="5043419"/>
            <a:ext cx="7407507" cy="1033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R" sz="2200" b="1" dirty="0"/>
              <a:t>Seguimiento  Anual 2023 PNDIP </a:t>
            </a:r>
          </a:p>
          <a:p>
            <a:pPr marL="0" indent="0" algn="ctr">
              <a:buNone/>
            </a:pPr>
            <a:r>
              <a:rPr lang="es-CR" sz="2200" b="1" dirty="0"/>
              <a:t>Plan Nacional de Desarrollo y de Inversión Pública</a:t>
            </a:r>
          </a:p>
          <a:p>
            <a:pPr algn="ctr"/>
            <a:endParaRPr lang="es-CR" b="1" dirty="0"/>
          </a:p>
        </p:txBody>
      </p:sp>
    </p:spTree>
    <p:extLst>
      <p:ext uri="{BB962C8B-B14F-4D97-AF65-F5344CB8AC3E}">
        <p14:creationId xmlns:p14="http://schemas.microsoft.com/office/powerpoint/2010/main" val="3400620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415197" y="1"/>
            <a:ext cx="7625333" cy="8363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AAC1156-29E5-10F5-8162-CF2F0C84C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78048"/>
              </p:ext>
            </p:extLst>
          </p:nvPr>
        </p:nvGraphicFramePr>
        <p:xfrm>
          <a:off x="751313" y="868680"/>
          <a:ext cx="7886699" cy="5120640"/>
        </p:xfrm>
        <a:graphic>
          <a:graphicData uri="http://schemas.openxmlformats.org/drawingml/2006/table">
            <a:tbl>
              <a:tblPr/>
              <a:tblGrid>
                <a:gridCol w="1929273">
                  <a:extLst>
                    <a:ext uri="{9D8B030D-6E8A-4147-A177-3AD203B41FA5}">
                      <a16:colId xmlns:a16="http://schemas.microsoft.com/office/drawing/2014/main" val="2758666212"/>
                    </a:ext>
                  </a:extLst>
                </a:gridCol>
                <a:gridCol w="911635">
                  <a:extLst>
                    <a:ext uri="{9D8B030D-6E8A-4147-A177-3AD203B41FA5}">
                      <a16:colId xmlns:a16="http://schemas.microsoft.com/office/drawing/2014/main" val="1276420785"/>
                    </a:ext>
                  </a:extLst>
                </a:gridCol>
                <a:gridCol w="805631">
                  <a:extLst>
                    <a:ext uri="{9D8B030D-6E8A-4147-A177-3AD203B41FA5}">
                      <a16:colId xmlns:a16="http://schemas.microsoft.com/office/drawing/2014/main" val="1426601912"/>
                    </a:ext>
                  </a:extLst>
                </a:gridCol>
                <a:gridCol w="636024">
                  <a:extLst>
                    <a:ext uri="{9D8B030D-6E8A-4147-A177-3AD203B41FA5}">
                      <a16:colId xmlns:a16="http://schemas.microsoft.com/office/drawing/2014/main" val="1325016646"/>
                    </a:ext>
                  </a:extLst>
                </a:gridCol>
                <a:gridCol w="932835">
                  <a:extLst>
                    <a:ext uri="{9D8B030D-6E8A-4147-A177-3AD203B41FA5}">
                      <a16:colId xmlns:a16="http://schemas.microsoft.com/office/drawing/2014/main" val="1456689237"/>
                    </a:ext>
                  </a:extLst>
                </a:gridCol>
                <a:gridCol w="742028">
                  <a:extLst>
                    <a:ext uri="{9D8B030D-6E8A-4147-A177-3AD203B41FA5}">
                      <a16:colId xmlns:a16="http://schemas.microsoft.com/office/drawing/2014/main" val="1032896566"/>
                    </a:ext>
                  </a:extLst>
                </a:gridCol>
                <a:gridCol w="901034">
                  <a:extLst>
                    <a:ext uri="{9D8B030D-6E8A-4147-A177-3AD203B41FA5}">
                      <a16:colId xmlns:a16="http://schemas.microsoft.com/office/drawing/2014/main" val="1205130692"/>
                    </a:ext>
                  </a:extLst>
                </a:gridCol>
                <a:gridCol w="1028239">
                  <a:extLst>
                    <a:ext uri="{9D8B030D-6E8A-4147-A177-3AD203B41FA5}">
                      <a16:colId xmlns:a16="http://schemas.microsoft.com/office/drawing/2014/main" val="650921719"/>
                    </a:ext>
                  </a:extLst>
                </a:gridCol>
              </a:tblGrid>
              <a:tr h="939278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526210"/>
                  </a:ext>
                </a:extLst>
              </a:tr>
              <a:tr h="1252370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13) 002646 Rehabilitación y Construcción del Tren Eléctrico Limonense de Carga bajo la responsabilidad del INCOFER (TELCA).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A1.Porcentaje acumulado de avance de etapas del proyecto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18% 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(5% Diseño Final, 3% financiamiento, 3% Licitación y Adjudicación) 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5,88%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32,67%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Incofer, unidad ejecutora  Tren Eléctrico de Carga (TELCA)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658893"/>
                  </a:ext>
                </a:extLst>
              </a:tr>
              <a:tr h="939278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14) 002788 Reconstrucción de la vía y restablecimiento del servicio ferroviario entre Puntarenas y Alajuela (TPC)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A1.Porcentaje acumulado de avance de etapa del proyecto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3% 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(1% perfil, 2% Etapa de prefactibilidad)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Incofer, unidad ejecutora  Tren Pacífico Central (TPC)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811367"/>
                  </a:ext>
                </a:extLst>
              </a:tr>
              <a:tr h="1878555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15) 002192 Construcción, equipamiento y puesta en operación de un sistema de Tren Rápido de Pasajeros (TRP) en la Gran Área Metropolitana (GAM).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A1.Porcentaje acumulado de avance de etapa del proyecto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23% 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(4% factibilidad, 5% diseño, 3% financiamiento, 4% Licitación y Adjudicación, 4% Pre Ejecución de Línea 1) 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Incofer</a:t>
                      </a: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Unidad ejecutora Tren Rápido de Pasajeros (TRP)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80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238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389888" y="1"/>
            <a:ext cx="7625333" cy="769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0784C4B-C762-877D-8FFB-5CBC25869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194207"/>
              </p:ext>
            </p:extLst>
          </p:nvPr>
        </p:nvGraphicFramePr>
        <p:xfrm>
          <a:off x="755234" y="872610"/>
          <a:ext cx="7751045" cy="5112779"/>
        </p:xfrm>
        <a:graphic>
          <a:graphicData uri="http://schemas.openxmlformats.org/drawingml/2006/table">
            <a:tbl>
              <a:tblPr/>
              <a:tblGrid>
                <a:gridCol w="1896089">
                  <a:extLst>
                    <a:ext uri="{9D8B030D-6E8A-4147-A177-3AD203B41FA5}">
                      <a16:colId xmlns:a16="http://schemas.microsoft.com/office/drawing/2014/main" val="3044424745"/>
                    </a:ext>
                  </a:extLst>
                </a:gridCol>
                <a:gridCol w="895954">
                  <a:extLst>
                    <a:ext uri="{9D8B030D-6E8A-4147-A177-3AD203B41FA5}">
                      <a16:colId xmlns:a16="http://schemas.microsoft.com/office/drawing/2014/main" val="2459537404"/>
                    </a:ext>
                  </a:extLst>
                </a:gridCol>
                <a:gridCol w="791773">
                  <a:extLst>
                    <a:ext uri="{9D8B030D-6E8A-4147-A177-3AD203B41FA5}">
                      <a16:colId xmlns:a16="http://schemas.microsoft.com/office/drawing/2014/main" val="684582270"/>
                    </a:ext>
                  </a:extLst>
                </a:gridCol>
                <a:gridCol w="625084">
                  <a:extLst>
                    <a:ext uri="{9D8B030D-6E8A-4147-A177-3AD203B41FA5}">
                      <a16:colId xmlns:a16="http://schemas.microsoft.com/office/drawing/2014/main" val="3951136970"/>
                    </a:ext>
                  </a:extLst>
                </a:gridCol>
                <a:gridCol w="916790">
                  <a:extLst>
                    <a:ext uri="{9D8B030D-6E8A-4147-A177-3AD203B41FA5}">
                      <a16:colId xmlns:a16="http://schemas.microsoft.com/office/drawing/2014/main" val="3823858017"/>
                    </a:ext>
                  </a:extLst>
                </a:gridCol>
                <a:gridCol w="729266">
                  <a:extLst>
                    <a:ext uri="{9D8B030D-6E8A-4147-A177-3AD203B41FA5}">
                      <a16:colId xmlns:a16="http://schemas.microsoft.com/office/drawing/2014/main" val="3479045456"/>
                    </a:ext>
                  </a:extLst>
                </a:gridCol>
                <a:gridCol w="885536">
                  <a:extLst>
                    <a:ext uri="{9D8B030D-6E8A-4147-A177-3AD203B41FA5}">
                      <a16:colId xmlns:a16="http://schemas.microsoft.com/office/drawing/2014/main" val="1008995222"/>
                    </a:ext>
                  </a:extLst>
                </a:gridCol>
                <a:gridCol w="1010553">
                  <a:extLst>
                    <a:ext uri="{9D8B030D-6E8A-4147-A177-3AD203B41FA5}">
                      <a16:colId xmlns:a16="http://schemas.microsoft.com/office/drawing/2014/main" val="1411185366"/>
                    </a:ext>
                  </a:extLst>
                </a:gridCol>
              </a:tblGrid>
              <a:tr h="836751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238473"/>
                  </a:ext>
                </a:extLst>
              </a:tr>
              <a:tr h="1251670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16) Construcción de obras Carretera San Carlos, Sección Bernardo Soto-Florencia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ABD.1</a:t>
                      </a:r>
                      <a:b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acumulado de avance de etapas del proyecto</a:t>
                      </a:r>
                      <a:b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15% (2% Prefactibilidad, 4% Factibilidad, 3% Financiamiento, 5% Licitación y adjudicación)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8,85%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Medio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C1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Transportes.</a:t>
                      </a:r>
                      <a:b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Administración y Supervisión (CAS)</a:t>
                      </a:r>
                      <a:b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Asesora al CAS</a:t>
                      </a:r>
                      <a:b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851747"/>
                  </a:ext>
                </a:extLst>
              </a:tr>
              <a:tr h="1452214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17) 002699 Construcción de los Intercambios Viales en La Lima y Taras, y ampliación y mejoramiento de la sección entre los intercambios, Ruta Nacional N°2, Cartago, MOPT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ABD.1</a:t>
                      </a:r>
                      <a:b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acumulado de avance de obra.</a:t>
                      </a:r>
                      <a:b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90% (Ejecución de Obra)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42,17%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46,86%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y Transportes.</a:t>
                      </a:r>
                      <a:b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Administración y Supervisión (CAS)</a:t>
                      </a:r>
                      <a:b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Asesora al CAS</a:t>
                      </a:r>
                      <a:b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692146"/>
                  </a:ext>
                </a:extLst>
              </a:tr>
              <a:tr h="1452214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18) 001686 Rehabilitación y ampliación a cuatro carriles de la Ruta Nacional N°1 “Interamericana Norte”, sección: Barranca – Cañas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ABD.1</a:t>
                      </a:r>
                      <a:b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acumulado de avance de obra</a:t>
                      </a:r>
                      <a:b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99%</a:t>
                      </a:r>
                      <a:b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64,05%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y Transportes.</a:t>
                      </a:r>
                      <a:b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Administración y Supervisión (CAS)</a:t>
                      </a:r>
                      <a:b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Asesora al CAS</a:t>
                      </a:r>
                      <a:b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012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71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518667" y="-89208"/>
            <a:ext cx="7625333" cy="1025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DFB26FB-98AF-2753-6B9D-632989852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71031"/>
              </p:ext>
            </p:extLst>
          </p:nvPr>
        </p:nvGraphicFramePr>
        <p:xfrm>
          <a:off x="472184" y="1248938"/>
          <a:ext cx="8199631" cy="4218530"/>
        </p:xfrm>
        <a:graphic>
          <a:graphicData uri="http://schemas.openxmlformats.org/drawingml/2006/table">
            <a:tbl>
              <a:tblPr/>
              <a:tblGrid>
                <a:gridCol w="2005824">
                  <a:extLst>
                    <a:ext uri="{9D8B030D-6E8A-4147-A177-3AD203B41FA5}">
                      <a16:colId xmlns:a16="http://schemas.microsoft.com/office/drawing/2014/main" val="4129208239"/>
                    </a:ext>
                  </a:extLst>
                </a:gridCol>
                <a:gridCol w="947807">
                  <a:extLst>
                    <a:ext uri="{9D8B030D-6E8A-4147-A177-3AD203B41FA5}">
                      <a16:colId xmlns:a16="http://schemas.microsoft.com/office/drawing/2014/main" val="3850085951"/>
                    </a:ext>
                  </a:extLst>
                </a:gridCol>
                <a:gridCol w="837597">
                  <a:extLst>
                    <a:ext uri="{9D8B030D-6E8A-4147-A177-3AD203B41FA5}">
                      <a16:colId xmlns:a16="http://schemas.microsoft.com/office/drawing/2014/main" val="1669819357"/>
                    </a:ext>
                  </a:extLst>
                </a:gridCol>
                <a:gridCol w="661261">
                  <a:extLst>
                    <a:ext uri="{9D8B030D-6E8A-4147-A177-3AD203B41FA5}">
                      <a16:colId xmlns:a16="http://schemas.microsoft.com/office/drawing/2014/main" val="3671776181"/>
                    </a:ext>
                  </a:extLst>
                </a:gridCol>
                <a:gridCol w="969848">
                  <a:extLst>
                    <a:ext uri="{9D8B030D-6E8A-4147-A177-3AD203B41FA5}">
                      <a16:colId xmlns:a16="http://schemas.microsoft.com/office/drawing/2014/main" val="1497450117"/>
                    </a:ext>
                  </a:extLst>
                </a:gridCol>
                <a:gridCol w="771470">
                  <a:extLst>
                    <a:ext uri="{9D8B030D-6E8A-4147-A177-3AD203B41FA5}">
                      <a16:colId xmlns:a16="http://schemas.microsoft.com/office/drawing/2014/main" val="4124776117"/>
                    </a:ext>
                  </a:extLst>
                </a:gridCol>
                <a:gridCol w="936786">
                  <a:extLst>
                    <a:ext uri="{9D8B030D-6E8A-4147-A177-3AD203B41FA5}">
                      <a16:colId xmlns:a16="http://schemas.microsoft.com/office/drawing/2014/main" val="3305166242"/>
                    </a:ext>
                  </a:extLst>
                </a:gridCol>
                <a:gridCol w="1069038">
                  <a:extLst>
                    <a:ext uri="{9D8B030D-6E8A-4147-A177-3AD203B41FA5}">
                      <a16:colId xmlns:a16="http://schemas.microsoft.com/office/drawing/2014/main" val="95886789"/>
                    </a:ext>
                  </a:extLst>
                </a:gridCol>
              </a:tblGrid>
              <a:tr h="101813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261520"/>
                  </a:ext>
                </a:extLst>
              </a:tr>
              <a:tr h="1539818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19) 002484 Segundo Programa de la Red Vial Cantonal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ABD.1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acumulado de kilómetros rehabilitados de la Red Vial Cantonal.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344,61 km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269,56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78,22%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Medio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C1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y Transporte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Director de la División de Obras Públicas y el Gerente de la Unidad Ejecutora MOPT-BID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276020"/>
                  </a:ext>
                </a:extLst>
              </a:tr>
              <a:tr h="1590304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20) 002484 Segundo Programa de la Red Vial Cantonal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ABD.1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acumulado de puentes intervenidos en la red vial cantonal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14 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Medio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C1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y Transporte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Director de la División de Obras Públicas y el Gerente de la Unidad Ejecutora MOPT-BID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978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860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518667" y="-167267"/>
            <a:ext cx="7625333" cy="1025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80C02C-4FD4-F14A-9DAF-51273F59F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01695"/>
              </p:ext>
            </p:extLst>
          </p:nvPr>
        </p:nvGraphicFramePr>
        <p:xfrm>
          <a:off x="559653" y="1170878"/>
          <a:ext cx="8024694" cy="4270432"/>
        </p:xfrm>
        <a:graphic>
          <a:graphicData uri="http://schemas.openxmlformats.org/drawingml/2006/table">
            <a:tbl>
              <a:tblPr/>
              <a:tblGrid>
                <a:gridCol w="1963030">
                  <a:extLst>
                    <a:ext uri="{9D8B030D-6E8A-4147-A177-3AD203B41FA5}">
                      <a16:colId xmlns:a16="http://schemas.microsoft.com/office/drawing/2014/main" val="148723625"/>
                    </a:ext>
                  </a:extLst>
                </a:gridCol>
                <a:gridCol w="927586">
                  <a:extLst>
                    <a:ext uri="{9D8B030D-6E8A-4147-A177-3AD203B41FA5}">
                      <a16:colId xmlns:a16="http://schemas.microsoft.com/office/drawing/2014/main" val="826724858"/>
                    </a:ext>
                  </a:extLst>
                </a:gridCol>
                <a:gridCol w="819727">
                  <a:extLst>
                    <a:ext uri="{9D8B030D-6E8A-4147-A177-3AD203B41FA5}">
                      <a16:colId xmlns:a16="http://schemas.microsoft.com/office/drawing/2014/main" val="3686334854"/>
                    </a:ext>
                  </a:extLst>
                </a:gridCol>
                <a:gridCol w="647153">
                  <a:extLst>
                    <a:ext uri="{9D8B030D-6E8A-4147-A177-3AD203B41FA5}">
                      <a16:colId xmlns:a16="http://schemas.microsoft.com/office/drawing/2014/main" val="1449081632"/>
                    </a:ext>
                  </a:extLst>
                </a:gridCol>
                <a:gridCol w="949157">
                  <a:extLst>
                    <a:ext uri="{9D8B030D-6E8A-4147-A177-3AD203B41FA5}">
                      <a16:colId xmlns:a16="http://schemas.microsoft.com/office/drawing/2014/main" val="1114885092"/>
                    </a:ext>
                  </a:extLst>
                </a:gridCol>
                <a:gridCol w="755011">
                  <a:extLst>
                    <a:ext uri="{9D8B030D-6E8A-4147-A177-3AD203B41FA5}">
                      <a16:colId xmlns:a16="http://schemas.microsoft.com/office/drawing/2014/main" val="2909278432"/>
                    </a:ext>
                  </a:extLst>
                </a:gridCol>
                <a:gridCol w="916800">
                  <a:extLst>
                    <a:ext uri="{9D8B030D-6E8A-4147-A177-3AD203B41FA5}">
                      <a16:colId xmlns:a16="http://schemas.microsoft.com/office/drawing/2014/main" val="1565132454"/>
                    </a:ext>
                  </a:extLst>
                </a:gridCol>
                <a:gridCol w="1046230">
                  <a:extLst>
                    <a:ext uri="{9D8B030D-6E8A-4147-A177-3AD203B41FA5}">
                      <a16:colId xmlns:a16="http://schemas.microsoft.com/office/drawing/2014/main" val="1863273291"/>
                    </a:ext>
                  </a:extLst>
                </a:gridCol>
              </a:tblGrid>
              <a:tr h="925052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772894"/>
                  </a:ext>
                </a:extLst>
              </a:tr>
              <a:tr h="1123825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21) 002786 Construcción y ampliación de la pista, área de maniobras y obras conexas del Aeropuerto Internacional Daniel Oduber Quirós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E1.Porcentaje acumulado de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de las  etapas del proyecto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20%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(Financiamiento 3%, Licitación y adjudicación 5%)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</a:t>
                      </a:r>
                    </a:p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CETAC - DGAC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Infraestructura Aeronáutica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009291"/>
                  </a:ext>
                </a:extLst>
              </a:tr>
              <a:tr h="1100889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22) Construcción de la terminal de carga del Aeropuerto Internacional Daniel Oduber Quirós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E1.Porcentaje acumulado de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de las  etapas del proyecto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3% 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(1% Perfil, 2% Prefactibilidad)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</a:t>
                      </a:r>
                    </a:p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CETAC - DGAC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Infraestructura Aeronáutica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414334"/>
                  </a:ext>
                </a:extLst>
              </a:tr>
              <a:tr h="1085598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23) Ampliación del Aeropuerto Internacional de Limón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E1.Porcentaje acumulado de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de las  etapas del proyecto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3% 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(1% Perfil, 2% Prefactibilidad)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</a:t>
                      </a:r>
                    </a:p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CETAC - DGAC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Infraestructura Aeronáutica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781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536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518667" y="-81631"/>
            <a:ext cx="7625333" cy="1025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D96B86C-FC52-63B9-D8C0-54E19A856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22682"/>
              </p:ext>
            </p:extLst>
          </p:nvPr>
        </p:nvGraphicFramePr>
        <p:xfrm>
          <a:off x="453714" y="1683834"/>
          <a:ext cx="8400354" cy="3401122"/>
        </p:xfrm>
        <a:graphic>
          <a:graphicData uri="http://schemas.openxmlformats.org/drawingml/2006/table">
            <a:tbl>
              <a:tblPr/>
              <a:tblGrid>
                <a:gridCol w="2054925">
                  <a:extLst>
                    <a:ext uri="{9D8B030D-6E8A-4147-A177-3AD203B41FA5}">
                      <a16:colId xmlns:a16="http://schemas.microsoft.com/office/drawing/2014/main" val="3165952635"/>
                    </a:ext>
                  </a:extLst>
                </a:gridCol>
                <a:gridCol w="971009">
                  <a:extLst>
                    <a:ext uri="{9D8B030D-6E8A-4147-A177-3AD203B41FA5}">
                      <a16:colId xmlns:a16="http://schemas.microsoft.com/office/drawing/2014/main" val="1907364809"/>
                    </a:ext>
                  </a:extLst>
                </a:gridCol>
                <a:gridCol w="858102">
                  <a:extLst>
                    <a:ext uri="{9D8B030D-6E8A-4147-A177-3AD203B41FA5}">
                      <a16:colId xmlns:a16="http://schemas.microsoft.com/office/drawing/2014/main" val="3445211190"/>
                    </a:ext>
                  </a:extLst>
                </a:gridCol>
                <a:gridCol w="677447">
                  <a:extLst>
                    <a:ext uri="{9D8B030D-6E8A-4147-A177-3AD203B41FA5}">
                      <a16:colId xmlns:a16="http://schemas.microsoft.com/office/drawing/2014/main" val="3073491190"/>
                    </a:ext>
                  </a:extLst>
                </a:gridCol>
                <a:gridCol w="993590">
                  <a:extLst>
                    <a:ext uri="{9D8B030D-6E8A-4147-A177-3AD203B41FA5}">
                      <a16:colId xmlns:a16="http://schemas.microsoft.com/office/drawing/2014/main" val="1726985917"/>
                    </a:ext>
                  </a:extLst>
                </a:gridCol>
                <a:gridCol w="790356">
                  <a:extLst>
                    <a:ext uri="{9D8B030D-6E8A-4147-A177-3AD203B41FA5}">
                      <a16:colId xmlns:a16="http://schemas.microsoft.com/office/drawing/2014/main" val="676839302"/>
                    </a:ext>
                  </a:extLst>
                </a:gridCol>
                <a:gridCol w="959718">
                  <a:extLst>
                    <a:ext uri="{9D8B030D-6E8A-4147-A177-3AD203B41FA5}">
                      <a16:colId xmlns:a16="http://schemas.microsoft.com/office/drawing/2014/main" val="2206521110"/>
                    </a:ext>
                  </a:extLst>
                </a:gridCol>
                <a:gridCol w="1095207">
                  <a:extLst>
                    <a:ext uri="{9D8B030D-6E8A-4147-A177-3AD203B41FA5}">
                      <a16:colId xmlns:a16="http://schemas.microsoft.com/office/drawing/2014/main" val="3395129219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547075"/>
                  </a:ext>
                </a:extLst>
              </a:tr>
              <a:tr h="1003013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24) 001172 Mejoramiento del Aeródromo La Managua, Quepos.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E1.Porcentaje acumulado de</a:t>
                      </a:r>
                      <a:b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 de obra</a:t>
                      </a:r>
                      <a:b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25%</a:t>
                      </a:r>
                      <a:b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</a:t>
                      </a:r>
                    </a:p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CETAC - DGAC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Infraestructura Aeronáutica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411386"/>
                  </a:ext>
                </a:extLst>
              </a:tr>
              <a:tr h="1294796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25) 001391 Construcción del Aeropuerto Internacional de la Zona Sur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E1.Porcentaje acumulado de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de las  etapas del proyecto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3% 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(1% Perfil, 2% Prefactibilidad)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</a:t>
                      </a:r>
                    </a:p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CETAC - DGAC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Infraestructura Aeronáutica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819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746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518667" y="-180747"/>
            <a:ext cx="7625333" cy="1025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A44F1E9-5F05-DC48-41C2-3F211B23E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454156"/>
              </p:ext>
            </p:extLst>
          </p:nvPr>
        </p:nvGraphicFramePr>
        <p:xfrm>
          <a:off x="539092" y="1036526"/>
          <a:ext cx="8065816" cy="4755558"/>
        </p:xfrm>
        <a:graphic>
          <a:graphicData uri="http://schemas.openxmlformats.org/drawingml/2006/table">
            <a:tbl>
              <a:tblPr/>
              <a:tblGrid>
                <a:gridCol w="1973089">
                  <a:extLst>
                    <a:ext uri="{9D8B030D-6E8A-4147-A177-3AD203B41FA5}">
                      <a16:colId xmlns:a16="http://schemas.microsoft.com/office/drawing/2014/main" val="1938879864"/>
                    </a:ext>
                  </a:extLst>
                </a:gridCol>
                <a:gridCol w="932339">
                  <a:extLst>
                    <a:ext uri="{9D8B030D-6E8A-4147-A177-3AD203B41FA5}">
                      <a16:colId xmlns:a16="http://schemas.microsoft.com/office/drawing/2014/main" val="187723596"/>
                    </a:ext>
                  </a:extLst>
                </a:gridCol>
                <a:gridCol w="823928">
                  <a:extLst>
                    <a:ext uri="{9D8B030D-6E8A-4147-A177-3AD203B41FA5}">
                      <a16:colId xmlns:a16="http://schemas.microsoft.com/office/drawing/2014/main" val="1830573638"/>
                    </a:ext>
                  </a:extLst>
                </a:gridCol>
                <a:gridCol w="650469">
                  <a:extLst>
                    <a:ext uri="{9D8B030D-6E8A-4147-A177-3AD203B41FA5}">
                      <a16:colId xmlns:a16="http://schemas.microsoft.com/office/drawing/2014/main" val="29157636"/>
                    </a:ext>
                  </a:extLst>
                </a:gridCol>
                <a:gridCol w="954021">
                  <a:extLst>
                    <a:ext uri="{9D8B030D-6E8A-4147-A177-3AD203B41FA5}">
                      <a16:colId xmlns:a16="http://schemas.microsoft.com/office/drawing/2014/main" val="4181906950"/>
                    </a:ext>
                  </a:extLst>
                </a:gridCol>
                <a:gridCol w="758881">
                  <a:extLst>
                    <a:ext uri="{9D8B030D-6E8A-4147-A177-3AD203B41FA5}">
                      <a16:colId xmlns:a16="http://schemas.microsoft.com/office/drawing/2014/main" val="3844519665"/>
                    </a:ext>
                  </a:extLst>
                </a:gridCol>
                <a:gridCol w="921498">
                  <a:extLst>
                    <a:ext uri="{9D8B030D-6E8A-4147-A177-3AD203B41FA5}">
                      <a16:colId xmlns:a16="http://schemas.microsoft.com/office/drawing/2014/main" val="2084084833"/>
                    </a:ext>
                  </a:extLst>
                </a:gridCol>
                <a:gridCol w="1051591">
                  <a:extLst>
                    <a:ext uri="{9D8B030D-6E8A-4147-A177-3AD203B41FA5}">
                      <a16:colId xmlns:a16="http://schemas.microsoft.com/office/drawing/2014/main" val="1618404765"/>
                    </a:ext>
                  </a:extLst>
                </a:gridCol>
              </a:tblGrid>
              <a:tr h="879785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149102"/>
                  </a:ext>
                </a:extLst>
              </a:tr>
              <a:tr h="2224912">
                <a:tc>
                  <a:txBody>
                    <a:bodyPr/>
                    <a:lstStyle/>
                    <a:p>
                      <a:pPr algn="l" fontAlgn="t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9) Programa de Saneamiento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C12. Porcentaje de avance de las etapas del proyecto Ampliación y mejoramiento del sistema de alcantarillado sanitario de la Ciudad de Limón. 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Huetar Caribe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(Cod. 01233)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29.3%  Sector I: Construcción; 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16,69%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56,96%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</a:t>
                      </a:r>
                    </a:p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Costarricense de Acueductos y Alcantarillados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Ejecutora Portafolio de Inversiones AyA-BCIE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277952"/>
                  </a:ext>
                </a:extLst>
              </a:tr>
              <a:tr h="1570526"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5) Plan Nacional de Adaptación al Cambio Climático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C20. Porcentaje de avance de las etapas del proyecto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Reducción de Agua no contabilizada.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Cod. 1224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50% 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36,19%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72,38%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</a:t>
                      </a:r>
                    </a:p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Costarricense de Acueductos y Alcantarillados- 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Ejecutora Portafolio de Inversiones </a:t>
                      </a:r>
                      <a:r>
                        <a:rPr lang="es-MX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AyA</a:t>
                      </a: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-BCIE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738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045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362233" y="27271"/>
            <a:ext cx="7625333" cy="1025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E49E3FA-ED8D-CD33-995C-37887DFA8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1544"/>
              </p:ext>
            </p:extLst>
          </p:nvPr>
        </p:nvGraphicFramePr>
        <p:xfrm>
          <a:off x="502418" y="1750741"/>
          <a:ext cx="8132111" cy="3175108"/>
        </p:xfrm>
        <a:graphic>
          <a:graphicData uri="http://schemas.openxmlformats.org/drawingml/2006/table">
            <a:tbl>
              <a:tblPr/>
              <a:tblGrid>
                <a:gridCol w="1985186">
                  <a:extLst>
                    <a:ext uri="{9D8B030D-6E8A-4147-A177-3AD203B41FA5}">
                      <a16:colId xmlns:a16="http://schemas.microsoft.com/office/drawing/2014/main" val="581022410"/>
                    </a:ext>
                  </a:extLst>
                </a:gridCol>
                <a:gridCol w="3392252">
                  <a:extLst>
                    <a:ext uri="{9D8B030D-6E8A-4147-A177-3AD203B41FA5}">
                      <a16:colId xmlns:a16="http://schemas.microsoft.com/office/drawing/2014/main" val="2741586886"/>
                    </a:ext>
                  </a:extLst>
                </a:gridCol>
                <a:gridCol w="760192">
                  <a:extLst>
                    <a:ext uri="{9D8B030D-6E8A-4147-A177-3AD203B41FA5}">
                      <a16:colId xmlns:a16="http://schemas.microsoft.com/office/drawing/2014/main" val="2041978573"/>
                    </a:ext>
                  </a:extLst>
                </a:gridCol>
                <a:gridCol w="931848">
                  <a:extLst>
                    <a:ext uri="{9D8B030D-6E8A-4147-A177-3AD203B41FA5}">
                      <a16:colId xmlns:a16="http://schemas.microsoft.com/office/drawing/2014/main" val="2623263575"/>
                    </a:ext>
                  </a:extLst>
                </a:gridCol>
                <a:gridCol w="1062633">
                  <a:extLst>
                    <a:ext uri="{9D8B030D-6E8A-4147-A177-3AD203B41FA5}">
                      <a16:colId xmlns:a16="http://schemas.microsoft.com/office/drawing/2014/main" val="536167816"/>
                    </a:ext>
                  </a:extLst>
                </a:gridCol>
              </a:tblGrid>
              <a:tr h="1278027">
                <a:tc gridSpan="5">
                  <a:txBody>
                    <a:bodyPr/>
                    <a:lstStyle/>
                    <a:p>
                      <a:pPr algn="l" fontAlgn="t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Notas: *El porcentaje de avance se calcula: el  resultado acumulado de la meta con respecto a la programación anual (regla de tres).</a:t>
                      </a:r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**Las instituciones deben determinar el grado de avance de las metas de </a:t>
                      </a:r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intervenciones públicas considerando los siguientes criterios de semaforización y el Anexo N°2 Categorización de Indicadores. (Lineamiento Metodológico - Insumos para elaborar el seguimiento del Plan Nacional de Desarrollo y de Inversión Pública (PNDIP) 2023-2026).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429859"/>
                  </a:ext>
                </a:extLst>
              </a:tr>
              <a:tr h="674798"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Anual: las instituciones deben indicar el cumplimiento de las metas sectoriales y de intervención pública, en función de la relación entre lo programado y lo ejecutado (porcentaje), de enero a diciembre según sea el año de análisis.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739308"/>
                  </a:ext>
                </a:extLst>
              </a:tr>
              <a:tr h="265829">
                <a:tc>
                  <a:txBody>
                    <a:bodyPr/>
                    <a:lstStyle/>
                    <a:p>
                      <a:pPr algn="just" fontAlgn="b"/>
                      <a:r>
                        <a:rPr lang="es-C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Cuando el resultado de la meta es menor o igual a 49,99%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s-C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326221"/>
                  </a:ext>
                </a:extLst>
              </a:tr>
              <a:tr h="490763">
                <a:tc>
                  <a:txBody>
                    <a:bodyPr/>
                    <a:lstStyle/>
                    <a:p>
                      <a:pPr algn="just" fontAlgn="b"/>
                      <a:r>
                        <a:rPr lang="es-C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medio: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Cuando el resultado de la meta es menor o igual 89,99% o igual a 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s-C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132179"/>
                  </a:ext>
                </a:extLst>
              </a:tr>
              <a:tr h="265829">
                <a:tc>
                  <a:txBody>
                    <a:bodyPr/>
                    <a:lstStyle/>
                    <a:p>
                      <a:pPr algn="just" fontAlgn="b"/>
                      <a:r>
                        <a:rPr lang="es-C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alto: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Cuando el resultado anual de la meta es mayor o igual a 90%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es-C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C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550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505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DC04C08-5936-EAD5-6BCF-C9A8D533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1325563"/>
          </a:xfrm>
        </p:spPr>
        <p:txBody>
          <a:bodyPr>
            <a:normAutofit/>
          </a:bodyPr>
          <a:lstStyle/>
          <a:p>
            <a:pPr algn="r"/>
            <a:r>
              <a:rPr lang="es-CR" sz="2400" dirty="0"/>
              <a:t>Clasificación de metas por Institución en relación al total de metas 2023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FD5A05-258E-63B4-16B8-C8311356F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499401"/>
              </p:ext>
            </p:extLst>
          </p:nvPr>
        </p:nvGraphicFramePr>
        <p:xfrm>
          <a:off x="540834" y="1325562"/>
          <a:ext cx="8062332" cy="4329930"/>
        </p:xfrm>
        <a:graphic>
          <a:graphicData uri="http://schemas.openxmlformats.org/drawingml/2006/table">
            <a:tbl>
              <a:tblPr/>
              <a:tblGrid>
                <a:gridCol w="2307404">
                  <a:extLst>
                    <a:ext uri="{9D8B030D-6E8A-4147-A177-3AD203B41FA5}">
                      <a16:colId xmlns:a16="http://schemas.microsoft.com/office/drawing/2014/main" val="1186044011"/>
                    </a:ext>
                  </a:extLst>
                </a:gridCol>
                <a:gridCol w="719366">
                  <a:extLst>
                    <a:ext uri="{9D8B030D-6E8A-4147-A177-3AD203B41FA5}">
                      <a16:colId xmlns:a16="http://schemas.microsoft.com/office/drawing/2014/main" val="3245699698"/>
                    </a:ext>
                  </a:extLst>
                </a:gridCol>
                <a:gridCol w="719366">
                  <a:extLst>
                    <a:ext uri="{9D8B030D-6E8A-4147-A177-3AD203B41FA5}">
                      <a16:colId xmlns:a16="http://schemas.microsoft.com/office/drawing/2014/main" val="1698494253"/>
                    </a:ext>
                  </a:extLst>
                </a:gridCol>
                <a:gridCol w="719366">
                  <a:extLst>
                    <a:ext uri="{9D8B030D-6E8A-4147-A177-3AD203B41FA5}">
                      <a16:colId xmlns:a16="http://schemas.microsoft.com/office/drawing/2014/main" val="1989311928"/>
                    </a:ext>
                  </a:extLst>
                </a:gridCol>
                <a:gridCol w="719366">
                  <a:extLst>
                    <a:ext uri="{9D8B030D-6E8A-4147-A177-3AD203B41FA5}">
                      <a16:colId xmlns:a16="http://schemas.microsoft.com/office/drawing/2014/main" val="2177379151"/>
                    </a:ext>
                  </a:extLst>
                </a:gridCol>
                <a:gridCol w="719366">
                  <a:extLst>
                    <a:ext uri="{9D8B030D-6E8A-4147-A177-3AD203B41FA5}">
                      <a16:colId xmlns:a16="http://schemas.microsoft.com/office/drawing/2014/main" val="3412495318"/>
                    </a:ext>
                  </a:extLst>
                </a:gridCol>
                <a:gridCol w="719366">
                  <a:extLst>
                    <a:ext uri="{9D8B030D-6E8A-4147-A177-3AD203B41FA5}">
                      <a16:colId xmlns:a16="http://schemas.microsoft.com/office/drawing/2014/main" val="1493949763"/>
                    </a:ext>
                  </a:extLst>
                </a:gridCol>
                <a:gridCol w="719366">
                  <a:extLst>
                    <a:ext uri="{9D8B030D-6E8A-4147-A177-3AD203B41FA5}">
                      <a16:colId xmlns:a16="http://schemas.microsoft.com/office/drawing/2014/main" val="3548910044"/>
                    </a:ext>
                  </a:extLst>
                </a:gridCol>
                <a:gridCol w="719366">
                  <a:extLst>
                    <a:ext uri="{9D8B030D-6E8A-4147-A177-3AD203B41FA5}">
                      <a16:colId xmlns:a16="http://schemas.microsoft.com/office/drawing/2014/main" val="147726158"/>
                    </a:ext>
                  </a:extLst>
                </a:gridCol>
              </a:tblGrid>
              <a:tr h="872013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Institución del 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b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Aporte al PNDIP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203521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MOPT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52401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CONAVI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569365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DGAC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725850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058100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INCOFER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548206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JAPDEVA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683613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49437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971991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COSEVI (metas Sectoriales anuales)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88894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CTP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825216"/>
                  </a:ext>
                </a:extLst>
              </a:tr>
              <a:tr h="28668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239992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F55E0910-D3E7-4174-3FA0-60E19FBBF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30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0056E061-EDD0-6C54-4858-7C1A79B60F79}"/>
              </a:ext>
            </a:extLst>
          </p:cNvPr>
          <p:cNvSpPr txBox="1">
            <a:spLocks/>
          </p:cNvSpPr>
          <p:nvPr/>
        </p:nvSpPr>
        <p:spPr>
          <a:xfrm>
            <a:off x="2184014" y="2807167"/>
            <a:ext cx="4775970" cy="6218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r>
              <a:rPr lang="es-ES" sz="2800" dirty="0">
                <a:solidFill>
                  <a:schemeClr val="tx1"/>
                </a:solidFill>
              </a:rPr>
              <a:t>¡Muchas gracias!</a:t>
            </a:r>
            <a:endParaRPr lang="es-C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75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23E4452-E165-6C7E-0E6D-49A451534015}"/>
              </a:ext>
            </a:extLst>
          </p:cNvPr>
          <p:cNvSpPr txBox="1">
            <a:spLocks/>
          </p:cNvSpPr>
          <p:nvPr/>
        </p:nvSpPr>
        <p:spPr>
          <a:xfrm>
            <a:off x="2920983" y="-58182"/>
            <a:ext cx="6093425" cy="8644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CR" sz="2500" dirty="0"/>
              <a:t>Categorías para autoclasificación de metas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40A79F-2C19-6842-1E65-5F6E1116E30E}"/>
              </a:ext>
            </a:extLst>
          </p:cNvPr>
          <p:cNvSpPr txBox="1">
            <a:spLocks/>
          </p:cNvSpPr>
          <p:nvPr/>
        </p:nvSpPr>
        <p:spPr>
          <a:xfrm>
            <a:off x="828732" y="1409316"/>
            <a:ext cx="6366181" cy="4773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ndersonSansW00-BasicLight" panose="02000505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ndersonSansW00-BasicLight" panose="02000505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ndersonSansW00-BasicLight" panose="02000505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ndersonSansW00-BasicLight" panose="02000505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ndersonSansW00-BasicLight" panose="02000505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R" sz="2200" b="1" dirty="0"/>
              <a:t>Cumplimiento Alto (CA)</a:t>
            </a:r>
          </a:p>
          <a:p>
            <a:pPr algn="l"/>
            <a:r>
              <a:rPr lang="es-MX" sz="2300" dirty="0"/>
              <a:t>Cuando el resultado anual de la meta es mayor o igual a 90%</a:t>
            </a:r>
            <a:endParaRPr lang="es-CR" b="1" dirty="0"/>
          </a:p>
          <a:p>
            <a:pPr algn="l"/>
            <a:r>
              <a:rPr lang="es-CR" sz="2200" b="1" dirty="0"/>
              <a:t>Cumplimiento Medio (CM)</a:t>
            </a:r>
          </a:p>
          <a:p>
            <a:pPr algn="l"/>
            <a:r>
              <a:rPr lang="es-MX" sz="2100" dirty="0"/>
              <a:t>Cuando el resultado de la meta es menor o igual 89,99% o igual a 50%</a:t>
            </a:r>
            <a:endParaRPr lang="es-ES" b="1" dirty="0"/>
          </a:p>
          <a:p>
            <a:pPr algn="l"/>
            <a:r>
              <a:rPr lang="es-CR" sz="2200" b="1" dirty="0"/>
              <a:t>Cumplimiento Bajo (CB) </a:t>
            </a:r>
          </a:p>
          <a:p>
            <a:pPr algn="l"/>
            <a:r>
              <a:rPr lang="es-MX" sz="1900" dirty="0"/>
              <a:t>Cuando el resultado de la meta es menor o igual a 49,99%</a:t>
            </a:r>
            <a:endParaRPr lang="es-CR" b="1" dirty="0"/>
          </a:p>
          <a:p>
            <a:pPr algn="l"/>
            <a:endParaRPr lang="es-CR" b="1" dirty="0"/>
          </a:p>
          <a:p>
            <a:pPr algn="l"/>
            <a:r>
              <a:rPr lang="es-CR" sz="2200" b="1" dirty="0"/>
              <a:t>No se dispone de información (DNI)</a:t>
            </a:r>
          </a:p>
          <a:p>
            <a:pPr algn="l"/>
            <a:endParaRPr lang="es-CR" dirty="0"/>
          </a:p>
          <a:p>
            <a:pPr algn="l"/>
            <a:endParaRPr lang="es-CR" dirty="0"/>
          </a:p>
          <a:p>
            <a:pPr algn="l"/>
            <a:endParaRPr lang="es-CR" dirty="0"/>
          </a:p>
        </p:txBody>
      </p:sp>
      <p:sp>
        <p:nvSpPr>
          <p:cNvPr id="7" name="5 Elipse">
            <a:extLst>
              <a:ext uri="{FF2B5EF4-FFF2-40B4-BE49-F238E27FC236}">
                <a16:creationId xmlns:a16="http://schemas.microsoft.com/office/drawing/2014/main" id="{597DE715-8CF3-C4CD-9A6C-469CF27749BF}"/>
              </a:ext>
            </a:extLst>
          </p:cNvPr>
          <p:cNvSpPr/>
          <p:nvPr/>
        </p:nvSpPr>
        <p:spPr>
          <a:xfrm>
            <a:off x="7246428" y="1288768"/>
            <a:ext cx="524894" cy="48939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9" name="5 Elipse">
            <a:extLst>
              <a:ext uri="{FF2B5EF4-FFF2-40B4-BE49-F238E27FC236}">
                <a16:creationId xmlns:a16="http://schemas.microsoft.com/office/drawing/2014/main" id="{F56A2CF2-2FDB-C08B-5292-F23D3057B25E}"/>
              </a:ext>
            </a:extLst>
          </p:cNvPr>
          <p:cNvSpPr/>
          <p:nvPr/>
        </p:nvSpPr>
        <p:spPr>
          <a:xfrm>
            <a:off x="7246428" y="2373085"/>
            <a:ext cx="576409" cy="54091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10" name="5 Elipse">
            <a:extLst>
              <a:ext uri="{FF2B5EF4-FFF2-40B4-BE49-F238E27FC236}">
                <a16:creationId xmlns:a16="http://schemas.microsoft.com/office/drawing/2014/main" id="{1D1E4B4C-53E7-0543-E774-911E948232E3}"/>
              </a:ext>
            </a:extLst>
          </p:cNvPr>
          <p:cNvSpPr/>
          <p:nvPr/>
        </p:nvSpPr>
        <p:spPr>
          <a:xfrm>
            <a:off x="7276135" y="3726112"/>
            <a:ext cx="550652" cy="540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11" name="5 Elipse">
            <a:extLst>
              <a:ext uri="{FF2B5EF4-FFF2-40B4-BE49-F238E27FC236}">
                <a16:creationId xmlns:a16="http://schemas.microsoft.com/office/drawing/2014/main" id="{584028AF-353E-5BBF-25B5-A0CF54B68764}"/>
              </a:ext>
            </a:extLst>
          </p:cNvPr>
          <p:cNvSpPr/>
          <p:nvPr/>
        </p:nvSpPr>
        <p:spPr>
          <a:xfrm>
            <a:off x="7276135" y="4870109"/>
            <a:ext cx="576410" cy="54091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0547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1 Título">
            <a:extLst>
              <a:ext uri="{FF2B5EF4-FFF2-40B4-BE49-F238E27FC236}">
                <a16:creationId xmlns:a16="http://schemas.microsoft.com/office/drawing/2014/main" id="{58E5007C-D2C3-FAFB-DDF5-ABED73B31B3A}"/>
              </a:ext>
            </a:extLst>
          </p:cNvPr>
          <p:cNvSpPr txBox="1">
            <a:spLocks/>
          </p:cNvSpPr>
          <p:nvPr/>
        </p:nvSpPr>
        <p:spPr>
          <a:xfrm>
            <a:off x="2084173" y="172237"/>
            <a:ext cx="705982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CR" sz="2400" dirty="0"/>
              <a:t> Clasificación de Metas  Sectoriales 2023 PNDIP </a:t>
            </a:r>
            <a:br>
              <a:rPr lang="es-CR" sz="2400" dirty="0"/>
            </a:br>
            <a:br>
              <a:rPr lang="es-CR" sz="2400" dirty="0"/>
            </a:br>
            <a:endParaRPr lang="es-CR" sz="24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F4006E0-C043-1605-25DF-320B50058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467" y="1056448"/>
            <a:ext cx="8095785" cy="457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3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1 Título">
            <a:extLst>
              <a:ext uri="{FF2B5EF4-FFF2-40B4-BE49-F238E27FC236}">
                <a16:creationId xmlns:a16="http://schemas.microsoft.com/office/drawing/2014/main" id="{58E5007C-D2C3-FAFB-DDF5-ABED73B31B3A}"/>
              </a:ext>
            </a:extLst>
          </p:cNvPr>
          <p:cNvSpPr txBox="1">
            <a:spLocks/>
          </p:cNvSpPr>
          <p:nvPr/>
        </p:nvSpPr>
        <p:spPr>
          <a:xfrm>
            <a:off x="2084173" y="1597"/>
            <a:ext cx="705982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CR" sz="2400" dirty="0"/>
              <a:t> Clasificación de Metas  Anual </a:t>
            </a:r>
          </a:p>
          <a:p>
            <a:pPr algn="r"/>
            <a:r>
              <a:rPr lang="es-CR" sz="2400" dirty="0"/>
              <a:t>2023 PNDIP </a:t>
            </a:r>
            <a:br>
              <a:rPr lang="es-CR" sz="2400" dirty="0"/>
            </a:br>
            <a:r>
              <a:rPr lang="es-CR" sz="2000" dirty="0"/>
              <a:t>25 intervenciones </a:t>
            </a:r>
            <a:br>
              <a:rPr lang="es-CR" sz="2400" dirty="0"/>
            </a:br>
            <a:endParaRPr lang="es-CR" sz="2400" dirty="0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E1FC7652-5399-13A1-57AE-24F20CA9E6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636070"/>
              </p:ext>
            </p:extLst>
          </p:nvPr>
        </p:nvGraphicFramePr>
        <p:xfrm>
          <a:off x="1271239" y="1327160"/>
          <a:ext cx="6813395" cy="398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888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1 Título">
            <a:extLst>
              <a:ext uri="{FF2B5EF4-FFF2-40B4-BE49-F238E27FC236}">
                <a16:creationId xmlns:a16="http://schemas.microsoft.com/office/drawing/2014/main" id="{CDB3AA01-7326-28A7-5107-BD2C295B3116}"/>
              </a:ext>
            </a:extLst>
          </p:cNvPr>
          <p:cNvSpPr txBox="1">
            <a:spLocks/>
          </p:cNvSpPr>
          <p:nvPr/>
        </p:nvSpPr>
        <p:spPr>
          <a:xfrm>
            <a:off x="2084173" y="38422"/>
            <a:ext cx="705982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CR" sz="2400" dirty="0"/>
              <a:t>Comparativo clasificación año  2023 PNDIP (</a:t>
            </a:r>
            <a:r>
              <a:rPr lang="es-CR" sz="2000" dirty="0"/>
              <a:t>25 intervenciones) </a:t>
            </a:r>
            <a:br>
              <a:rPr lang="es-CR" sz="2400" dirty="0"/>
            </a:br>
            <a:endParaRPr lang="es-CR" sz="2400" dirty="0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B335616C-0061-1825-1C3B-9D65E85A8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73716"/>
              </p:ext>
            </p:extLst>
          </p:nvPr>
        </p:nvGraphicFramePr>
        <p:xfrm>
          <a:off x="563492" y="1226635"/>
          <a:ext cx="8151541" cy="4427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585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518667" y="-22303"/>
            <a:ext cx="7625333" cy="1025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BAA2881-F335-CF90-19E1-5B1E4D9DB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12017"/>
              </p:ext>
            </p:extLst>
          </p:nvPr>
        </p:nvGraphicFramePr>
        <p:xfrm>
          <a:off x="509472" y="1168150"/>
          <a:ext cx="8125056" cy="4582524"/>
        </p:xfrm>
        <a:graphic>
          <a:graphicData uri="http://schemas.openxmlformats.org/drawingml/2006/table">
            <a:tbl>
              <a:tblPr/>
              <a:tblGrid>
                <a:gridCol w="1987581">
                  <a:extLst>
                    <a:ext uri="{9D8B030D-6E8A-4147-A177-3AD203B41FA5}">
                      <a16:colId xmlns:a16="http://schemas.microsoft.com/office/drawing/2014/main" val="1807138855"/>
                    </a:ext>
                  </a:extLst>
                </a:gridCol>
                <a:gridCol w="939187">
                  <a:extLst>
                    <a:ext uri="{9D8B030D-6E8A-4147-A177-3AD203B41FA5}">
                      <a16:colId xmlns:a16="http://schemas.microsoft.com/office/drawing/2014/main" val="527128615"/>
                    </a:ext>
                  </a:extLst>
                </a:gridCol>
                <a:gridCol w="829979">
                  <a:extLst>
                    <a:ext uri="{9D8B030D-6E8A-4147-A177-3AD203B41FA5}">
                      <a16:colId xmlns:a16="http://schemas.microsoft.com/office/drawing/2014/main" val="1697562616"/>
                    </a:ext>
                  </a:extLst>
                </a:gridCol>
                <a:gridCol w="655246">
                  <a:extLst>
                    <a:ext uri="{9D8B030D-6E8A-4147-A177-3AD203B41FA5}">
                      <a16:colId xmlns:a16="http://schemas.microsoft.com/office/drawing/2014/main" val="821260575"/>
                    </a:ext>
                  </a:extLst>
                </a:gridCol>
                <a:gridCol w="961028">
                  <a:extLst>
                    <a:ext uri="{9D8B030D-6E8A-4147-A177-3AD203B41FA5}">
                      <a16:colId xmlns:a16="http://schemas.microsoft.com/office/drawing/2014/main" val="3026539457"/>
                    </a:ext>
                  </a:extLst>
                </a:gridCol>
                <a:gridCol w="764454">
                  <a:extLst>
                    <a:ext uri="{9D8B030D-6E8A-4147-A177-3AD203B41FA5}">
                      <a16:colId xmlns:a16="http://schemas.microsoft.com/office/drawing/2014/main" val="1402385989"/>
                    </a:ext>
                  </a:extLst>
                </a:gridCol>
                <a:gridCol w="928266">
                  <a:extLst>
                    <a:ext uri="{9D8B030D-6E8A-4147-A177-3AD203B41FA5}">
                      <a16:colId xmlns:a16="http://schemas.microsoft.com/office/drawing/2014/main" val="1413612438"/>
                    </a:ext>
                  </a:extLst>
                </a:gridCol>
                <a:gridCol w="1059315">
                  <a:extLst>
                    <a:ext uri="{9D8B030D-6E8A-4147-A177-3AD203B41FA5}">
                      <a16:colId xmlns:a16="http://schemas.microsoft.com/office/drawing/2014/main" val="1924235913"/>
                    </a:ext>
                  </a:extLst>
                </a:gridCol>
              </a:tblGrid>
              <a:tr h="878211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855977"/>
                  </a:ext>
                </a:extLst>
              </a:tr>
              <a:tr h="1204818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001546 Rehabilitación y ampliación a 4 carriles de la Ruta Nacional 32, sección: intersección con la Ruta Nacional 4-Limón por parte del CONAVI.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AB1.Porcentaje acumulado de avance de obra.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90% </a:t>
                      </a:r>
                      <a:b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83,68%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92,98%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Medio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C1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CONAVI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Ejecutora RN No. 32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657115"/>
                  </a:ext>
                </a:extLst>
              </a:tr>
              <a:tr h="1219335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002172 Ampliación y Mejoramiento del Corredor Vial San José – San Ramón.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AB1.Porcentaje acumulado de avance de etapas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29,75% 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17,96%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60,37%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Vialidad.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Ejecutora San José - San Ramón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579285"/>
                  </a:ext>
                </a:extLst>
              </a:tr>
              <a:tr h="1219335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3) 002700 Rehabilitación del puente sobre el Río Virilla en la Ruta Nacional  No. 32.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AB1.Porcentaje acumulado de avance de etapas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55%  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(25% financiamiento, diseño, licitación, 30% ejecución). 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94,33%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171,51%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Alto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Vialidad.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Ejecutora BCIE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882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06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518667" y="-22303"/>
            <a:ext cx="7625333" cy="1025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5787825-D09F-BE3B-7FC6-16EE60255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123837"/>
              </p:ext>
            </p:extLst>
          </p:nvPr>
        </p:nvGraphicFramePr>
        <p:xfrm>
          <a:off x="453715" y="1639230"/>
          <a:ext cx="8236570" cy="3788638"/>
        </p:xfrm>
        <a:graphic>
          <a:graphicData uri="http://schemas.openxmlformats.org/drawingml/2006/table">
            <a:tbl>
              <a:tblPr/>
              <a:tblGrid>
                <a:gridCol w="1899887">
                  <a:extLst>
                    <a:ext uri="{9D8B030D-6E8A-4147-A177-3AD203B41FA5}">
                      <a16:colId xmlns:a16="http://schemas.microsoft.com/office/drawing/2014/main" val="3428189931"/>
                    </a:ext>
                  </a:extLst>
                </a:gridCol>
                <a:gridCol w="592318">
                  <a:extLst>
                    <a:ext uri="{9D8B030D-6E8A-4147-A177-3AD203B41FA5}">
                      <a16:colId xmlns:a16="http://schemas.microsoft.com/office/drawing/2014/main" val="3528997901"/>
                    </a:ext>
                  </a:extLst>
                </a:gridCol>
                <a:gridCol w="882889">
                  <a:extLst>
                    <a:ext uri="{9D8B030D-6E8A-4147-A177-3AD203B41FA5}">
                      <a16:colId xmlns:a16="http://schemas.microsoft.com/office/drawing/2014/main" val="1186933534"/>
                    </a:ext>
                  </a:extLst>
                </a:gridCol>
                <a:gridCol w="871713">
                  <a:extLst>
                    <a:ext uri="{9D8B030D-6E8A-4147-A177-3AD203B41FA5}">
                      <a16:colId xmlns:a16="http://schemas.microsoft.com/office/drawing/2014/main" val="3104234354"/>
                    </a:ext>
                  </a:extLst>
                </a:gridCol>
                <a:gridCol w="994647">
                  <a:extLst>
                    <a:ext uri="{9D8B030D-6E8A-4147-A177-3AD203B41FA5}">
                      <a16:colId xmlns:a16="http://schemas.microsoft.com/office/drawing/2014/main" val="2627153827"/>
                    </a:ext>
                  </a:extLst>
                </a:gridCol>
                <a:gridCol w="905240">
                  <a:extLst>
                    <a:ext uri="{9D8B030D-6E8A-4147-A177-3AD203B41FA5}">
                      <a16:colId xmlns:a16="http://schemas.microsoft.com/office/drawing/2014/main" val="1150923760"/>
                    </a:ext>
                  </a:extLst>
                </a:gridCol>
                <a:gridCol w="994647">
                  <a:extLst>
                    <a:ext uri="{9D8B030D-6E8A-4147-A177-3AD203B41FA5}">
                      <a16:colId xmlns:a16="http://schemas.microsoft.com/office/drawing/2014/main" val="1461775263"/>
                    </a:ext>
                  </a:extLst>
                </a:gridCol>
                <a:gridCol w="1095229">
                  <a:extLst>
                    <a:ext uri="{9D8B030D-6E8A-4147-A177-3AD203B41FA5}">
                      <a16:colId xmlns:a16="http://schemas.microsoft.com/office/drawing/2014/main" val="2642363088"/>
                    </a:ext>
                  </a:extLst>
                </a:gridCol>
              </a:tblGrid>
              <a:tr h="929869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697436"/>
                  </a:ext>
                </a:extLst>
              </a:tr>
              <a:tr h="1567712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4)  001197 Estudios, diseños y construcción de la Ruta Nacional  39 (Circunvalación Norte), sección Uruca (Ruta Nacional  108)-Calle Blancos (</a:t>
                      </a:r>
                      <a:r>
                        <a:rPr lang="es-MX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</a:t>
                      </a: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Ruta Nacional </a:t>
                      </a:r>
                      <a:r>
                        <a:rPr lang="es-MX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Nº</a:t>
                      </a: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109). Unidad funcional 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AB1.Porcentaje acumulado de avance de obra.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100%</a:t>
                      </a:r>
                      <a:br>
                        <a:rPr lang="es-C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C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C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</a:t>
                      </a:r>
                      <a:b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Vialidad.</a:t>
                      </a:r>
                      <a:b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Ejecutora BCIE</a:t>
                      </a:r>
                      <a:b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868307"/>
                  </a:ext>
                </a:extLst>
              </a:tr>
              <a:tr h="1291057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5) Programa de puentes en la red vial nacional.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AB1.Cantidad acumulado de puentes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2 </a:t>
                      </a:r>
                      <a:br>
                        <a:rPr lang="es-C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Alto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</a:t>
                      </a:r>
                      <a:b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Vialidad.</a:t>
                      </a:r>
                      <a:b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de Construcción de Vías y Puentes. </a:t>
                      </a:r>
                      <a:b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287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82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518667" y="9365"/>
            <a:ext cx="7625333" cy="1025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BF3D95F-69EB-87B0-D8B9-20716DEF4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50993"/>
              </p:ext>
            </p:extLst>
          </p:nvPr>
        </p:nvGraphicFramePr>
        <p:xfrm>
          <a:off x="436988" y="1156058"/>
          <a:ext cx="8270024" cy="4667512"/>
        </p:xfrm>
        <a:graphic>
          <a:graphicData uri="http://schemas.openxmlformats.org/drawingml/2006/table">
            <a:tbl>
              <a:tblPr/>
              <a:tblGrid>
                <a:gridCol w="2023042">
                  <a:extLst>
                    <a:ext uri="{9D8B030D-6E8A-4147-A177-3AD203B41FA5}">
                      <a16:colId xmlns:a16="http://schemas.microsoft.com/office/drawing/2014/main" val="2018994721"/>
                    </a:ext>
                  </a:extLst>
                </a:gridCol>
                <a:gridCol w="955944">
                  <a:extLst>
                    <a:ext uri="{9D8B030D-6E8A-4147-A177-3AD203B41FA5}">
                      <a16:colId xmlns:a16="http://schemas.microsoft.com/office/drawing/2014/main" val="1275685514"/>
                    </a:ext>
                  </a:extLst>
                </a:gridCol>
                <a:gridCol w="844788">
                  <a:extLst>
                    <a:ext uri="{9D8B030D-6E8A-4147-A177-3AD203B41FA5}">
                      <a16:colId xmlns:a16="http://schemas.microsoft.com/office/drawing/2014/main" val="1928150568"/>
                    </a:ext>
                  </a:extLst>
                </a:gridCol>
                <a:gridCol w="666938">
                  <a:extLst>
                    <a:ext uri="{9D8B030D-6E8A-4147-A177-3AD203B41FA5}">
                      <a16:colId xmlns:a16="http://schemas.microsoft.com/office/drawing/2014/main" val="1532764960"/>
                    </a:ext>
                  </a:extLst>
                </a:gridCol>
                <a:gridCol w="978174">
                  <a:extLst>
                    <a:ext uri="{9D8B030D-6E8A-4147-A177-3AD203B41FA5}">
                      <a16:colId xmlns:a16="http://schemas.microsoft.com/office/drawing/2014/main" val="2659015404"/>
                    </a:ext>
                  </a:extLst>
                </a:gridCol>
                <a:gridCol w="778094">
                  <a:extLst>
                    <a:ext uri="{9D8B030D-6E8A-4147-A177-3AD203B41FA5}">
                      <a16:colId xmlns:a16="http://schemas.microsoft.com/office/drawing/2014/main" val="830177105"/>
                    </a:ext>
                  </a:extLst>
                </a:gridCol>
                <a:gridCol w="944828">
                  <a:extLst>
                    <a:ext uri="{9D8B030D-6E8A-4147-A177-3AD203B41FA5}">
                      <a16:colId xmlns:a16="http://schemas.microsoft.com/office/drawing/2014/main" val="2583958261"/>
                    </a:ext>
                  </a:extLst>
                </a:gridCol>
                <a:gridCol w="1078216">
                  <a:extLst>
                    <a:ext uri="{9D8B030D-6E8A-4147-A177-3AD203B41FA5}">
                      <a16:colId xmlns:a16="http://schemas.microsoft.com/office/drawing/2014/main" val="316766807"/>
                    </a:ext>
                  </a:extLst>
                </a:gridCol>
              </a:tblGrid>
              <a:tr h="906366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473884"/>
                  </a:ext>
                </a:extLst>
              </a:tr>
              <a:tr h="1445693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6) Diseño y construcción del proyecto Ciudad Gobierno.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B1. Porcentaje acumulado de avance de etapa del proyecto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12% 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(diseño final) 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Ciudad Gobierno 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MIVAH -Coordinador 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Mideplan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HACIENDA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MOPT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Justicia y Paz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86500"/>
                  </a:ext>
                </a:extLst>
              </a:tr>
              <a:tr h="1161048">
                <a:tc>
                  <a:txBody>
                    <a:bodyPr/>
                    <a:lstStyle/>
                    <a:p>
                      <a:pPr algn="just" fontAlgn="t"/>
                      <a:r>
                        <a:rPr lang="es-C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8) Corredor Vial Ruta Nacional número 2 San José – Cartago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ABD.1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acumulado de avance de las etapas del proyecto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7% (Factibilidad)    </a:t>
                      </a:r>
                      <a:b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</a:t>
                      </a:r>
                      <a:b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Alto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Concesiones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 de Proyectos en Desarrollo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760836"/>
                  </a:ext>
                </a:extLst>
              </a:tr>
              <a:tr h="1153558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9) 002649 Construcción  de la Marina  y Terminal de cruceros en Puerto Limón, Costa Rica.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C1.Porcentaje acumulado de avance de etapa del proyecto 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15% 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(5% Licitación, adjudicación y 3% financiamiento)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6,08%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40,53%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25,67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JAPDEVA</a:t>
                      </a:r>
                    </a:p>
                  </a:txBody>
                  <a:tcPr marL="6360" marR="6360" marT="63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448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65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99FAAE-9CF3-A74E-9B81-CD6EB430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843" y="5822723"/>
            <a:ext cx="5127171" cy="86304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044C76-966B-60D1-2B89-002C587ED303}"/>
              </a:ext>
            </a:extLst>
          </p:cNvPr>
          <p:cNvSpPr txBox="1">
            <a:spLocks/>
          </p:cNvSpPr>
          <p:nvPr/>
        </p:nvSpPr>
        <p:spPr>
          <a:xfrm>
            <a:off x="1388417" y="-33660"/>
            <a:ext cx="7625333" cy="1025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HendersonSansW00-BasicBold" panose="02000505030000020004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s-ES" sz="2400" dirty="0"/>
              <a:t>Avance de Intervenciones Estratégicas anual 2023</a:t>
            </a:r>
            <a:endParaRPr lang="es-CR" sz="24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0038C6-EBEA-1E87-5059-88DBE0FA4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725179"/>
              </p:ext>
            </p:extLst>
          </p:nvPr>
        </p:nvGraphicFramePr>
        <p:xfrm>
          <a:off x="535260" y="1427356"/>
          <a:ext cx="7980091" cy="3612964"/>
        </p:xfrm>
        <a:graphic>
          <a:graphicData uri="http://schemas.openxmlformats.org/drawingml/2006/table">
            <a:tbl>
              <a:tblPr/>
              <a:tblGrid>
                <a:gridCol w="1952119">
                  <a:extLst>
                    <a:ext uri="{9D8B030D-6E8A-4147-A177-3AD203B41FA5}">
                      <a16:colId xmlns:a16="http://schemas.microsoft.com/office/drawing/2014/main" val="1401133637"/>
                    </a:ext>
                  </a:extLst>
                </a:gridCol>
                <a:gridCol w="922430">
                  <a:extLst>
                    <a:ext uri="{9D8B030D-6E8A-4147-A177-3AD203B41FA5}">
                      <a16:colId xmlns:a16="http://schemas.microsoft.com/office/drawing/2014/main" val="3310742987"/>
                    </a:ext>
                  </a:extLst>
                </a:gridCol>
                <a:gridCol w="910982">
                  <a:extLst>
                    <a:ext uri="{9D8B030D-6E8A-4147-A177-3AD203B41FA5}">
                      <a16:colId xmlns:a16="http://schemas.microsoft.com/office/drawing/2014/main" val="733616510"/>
                    </a:ext>
                  </a:extLst>
                </a:gridCol>
                <a:gridCol w="547745">
                  <a:extLst>
                    <a:ext uri="{9D8B030D-6E8A-4147-A177-3AD203B41FA5}">
                      <a16:colId xmlns:a16="http://schemas.microsoft.com/office/drawing/2014/main" val="3526971846"/>
                    </a:ext>
                  </a:extLst>
                </a:gridCol>
                <a:gridCol w="943881">
                  <a:extLst>
                    <a:ext uri="{9D8B030D-6E8A-4147-A177-3AD203B41FA5}">
                      <a16:colId xmlns:a16="http://schemas.microsoft.com/office/drawing/2014/main" val="2286359332"/>
                    </a:ext>
                  </a:extLst>
                </a:gridCol>
                <a:gridCol w="750815">
                  <a:extLst>
                    <a:ext uri="{9D8B030D-6E8A-4147-A177-3AD203B41FA5}">
                      <a16:colId xmlns:a16="http://schemas.microsoft.com/office/drawing/2014/main" val="2073884934"/>
                    </a:ext>
                  </a:extLst>
                </a:gridCol>
                <a:gridCol w="911704">
                  <a:extLst>
                    <a:ext uri="{9D8B030D-6E8A-4147-A177-3AD203B41FA5}">
                      <a16:colId xmlns:a16="http://schemas.microsoft.com/office/drawing/2014/main" val="795256604"/>
                    </a:ext>
                  </a:extLst>
                </a:gridCol>
                <a:gridCol w="1040415">
                  <a:extLst>
                    <a:ext uri="{9D8B030D-6E8A-4147-A177-3AD203B41FA5}">
                      <a16:colId xmlns:a16="http://schemas.microsoft.com/office/drawing/2014/main" val="3507909160"/>
                    </a:ext>
                  </a:extLst>
                </a:gridCol>
              </a:tblGrid>
              <a:tr h="917126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 anual </a:t>
                      </a:r>
                      <a:b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anual 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acumulado según programación*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cumplimiento metodología MIDEPLAN**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069242"/>
                  </a:ext>
                </a:extLst>
              </a:tr>
              <a:tr h="1629604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11) Reforzamiento y rehabilitación del puente de acceso de la terminal Puntarenas por INCOP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C1.Porcentaje acumulado de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de etapa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55% (3%financiamiento, 5%licitación y adjudicación, 5% </a:t>
                      </a:r>
                      <a:r>
                        <a:rPr lang="es-MX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Pre-ejecución</a:t>
                      </a: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 30% ejecución)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67,27%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Medio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C1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INCOP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Operaciones Portuarias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 Muelle de Puntarenas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7656896"/>
                  </a:ext>
                </a:extLst>
              </a:tr>
              <a:tr h="1023240"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12) Desarrollo y Modernización de Puerto Caldera según el Plan Maestro Portuario del Litoral Pacífico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C1.Porcentaje acumulado de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avance de etapa</a:t>
                      </a:r>
                      <a:b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2023: 7% (2%prefactbilidad, 4%Factibilidad)</a:t>
                      </a:r>
                      <a:b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C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42,86%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Bajo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INCOP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Técnica de Supervisión y Control de Concesiones</a:t>
                      </a:r>
                      <a:b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MX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662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60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nmopt-gob" id="{ACAD0BE6-7A19-4D34-A161-49C623E043DB}" vid="{C242E77D-FDD4-4B27-B698-BC8D0E245D2D}"/>
    </a:ext>
  </a:extLst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0E822D358FC904E82E3B8A64EDE26A1" ma:contentTypeVersion="13" ma:contentTypeDescription="Crear nuevo documento." ma:contentTypeScope="" ma:versionID="4d4f18296496b3fd371a862e6a56c919">
  <xsd:schema xmlns:xsd="http://www.w3.org/2001/XMLSchema" xmlns:xs="http://www.w3.org/2001/XMLSchema" xmlns:p="http://schemas.microsoft.com/office/2006/metadata/properties" xmlns:ns2="55911479-e056-4cf5-b42b-ae6ae38f3070" xmlns:ns3="0474654d-e72a-4070-a662-0f707e2f9140" targetNamespace="http://schemas.microsoft.com/office/2006/metadata/properties" ma:root="true" ma:fieldsID="8ee9215974bf770ed02420cbde395151" ns2:_="" ns3:_="">
    <xsd:import namespace="55911479-e056-4cf5-b42b-ae6ae38f3070"/>
    <xsd:import namespace="0474654d-e72a-4070-a662-0f707e2f91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911479-e056-4cf5-b42b-ae6ae38f30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a88f4cbe-a074-475e-afa8-002dacd672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4654d-e72a-4070-a662-0f707e2f91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5f11450-2c9a-4779-ab2b-96ce5ec4a1ca}" ma:internalName="TaxCatchAll" ma:showField="CatchAllData" ma:web="0474654d-e72a-4070-a662-0f707e2f91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474654d-e72a-4070-a662-0f707e2f9140" xsi:nil="true"/>
    <lcf76f155ced4ddcb4097134ff3c332f xmlns="55911479-e056-4cf5-b42b-ae6ae38f307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CE5070-D268-42B2-B5EC-E34784D72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911479-e056-4cf5-b42b-ae6ae38f3070"/>
    <ds:schemaRef ds:uri="0474654d-e72a-4070-a662-0f707e2f91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E19660-F1D1-4FAF-B6D1-DAA6009A20FE}">
  <ds:schemaRefs>
    <ds:schemaRef ds:uri="http://schemas.microsoft.com/office/2006/metadata/properties"/>
    <ds:schemaRef ds:uri="http://schemas.microsoft.com/office/infopath/2007/PartnerControls"/>
    <ds:schemaRef ds:uri="0474654d-e72a-4070-a662-0f707e2f9140"/>
    <ds:schemaRef ds:uri="55911479-e056-4cf5-b42b-ae6ae38f3070"/>
  </ds:schemaRefs>
</ds:datastoreItem>
</file>

<file path=customXml/itemProps3.xml><?xml version="1.0" encoding="utf-8"?>
<ds:datastoreItem xmlns:ds="http://schemas.openxmlformats.org/officeDocument/2006/customXml" ds:itemID="{9C4FB065-FD14-4266-B02A-C0615BC3DC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presentacionmopt-gob</Template>
  <TotalTime>230</TotalTime>
  <Words>2361</Words>
  <Application>Microsoft Office PowerPoint</Application>
  <PresentationFormat>Presentación en pantalla (4:3)</PresentationFormat>
  <Paragraphs>449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Clasificación de metas por Institución en relación al total de metas 2023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Cristina Monge Sibaja</dc:creator>
  <cp:lastModifiedBy>Laura Cristina Monge Sibaja</cp:lastModifiedBy>
  <cp:revision>10</cp:revision>
  <dcterms:created xsi:type="dcterms:W3CDTF">2023-10-02T13:26:41Z</dcterms:created>
  <dcterms:modified xsi:type="dcterms:W3CDTF">2024-06-07T17:45:11Z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0x01010030E822D358FC904E82E3B8A64EDE26A1</vt:lpwstr>
  </property>
</Properties>
</file>