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305" r:id="rId6"/>
    <p:sldId id="298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4" r:id="rId16"/>
    <p:sldId id="304" r:id="rId17"/>
    <p:sldId id="293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Cristina Monge Sibaja" initials="LCMS" lastIdx="1" clrIdx="0">
    <p:extLst>
      <p:ext uri="{19B8F6BF-5375-455C-9EA6-DF929625EA0E}">
        <p15:presenceInfo xmlns:p15="http://schemas.microsoft.com/office/powerpoint/2012/main" userId="Laura Cristina Monge Siba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FC9B6-2F3C-4629-8DAF-A8691EF6CE0A}" v="12" dt="2023-09-07T13:23:33.836"/>
    <p1510:client id="{E30D1EC9-A6CF-4447-A951-FA6E9B432648}" v="37" dt="2023-09-06T21:03:43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12"/>
  </p:normalViewPr>
  <p:slideViewPr>
    <p:cSldViewPr snapToGrid="0" snapToObjects="1">
      <p:cViewPr varScale="1">
        <p:scale>
          <a:sx n="111" d="100"/>
          <a:sy n="111" d="100"/>
        </p:scale>
        <p:origin x="16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C21-47A2-8051-043B8219099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C21-47A2-8051-043B8219099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C21-47A2-8051-043B8219099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C21-47A2-8051-043B8219099C}"/>
              </c:ext>
            </c:extLst>
          </c:dPt>
          <c:dLbls>
            <c:dLbl>
              <c:idx val="0"/>
              <c:layout>
                <c:manualLayout>
                  <c:x val="2.1497279029242068E-2"/>
                  <c:y val="-0.40964987680029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21-47A2-8051-043B8219099C}"/>
                </c:ext>
              </c:extLst>
            </c:dLbl>
            <c:dLbl>
              <c:idx val="1"/>
              <c:layout>
                <c:manualLayout>
                  <c:x val="1.9444513089640323E-2"/>
                  <c:y val="-0.40698280748316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21-47A2-8051-043B8219099C}"/>
                </c:ext>
              </c:extLst>
            </c:dLbl>
            <c:dLbl>
              <c:idx val="2"/>
              <c:layout>
                <c:manualLayout>
                  <c:x val="2.2222222222222119E-2"/>
                  <c:y val="-0.33857834691326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21-47A2-8051-043B8219099C}"/>
                </c:ext>
              </c:extLst>
            </c:dLbl>
            <c:dLbl>
              <c:idx val="3"/>
              <c:layout>
                <c:manualLayout>
                  <c:x val="1.9444444444444445E-2"/>
                  <c:y val="-0.21269665383012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21-47A2-8051-043B8219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'[Cuadro de seguimiento  metas  semestral 2022 PNDIP.xlsx]Semestral 2023'!$A$8:$A$11</c:f>
              <c:strCache>
                <c:ptCount val="4"/>
                <c:pt idx="0">
                  <c:v>De acuerdo con lo programado</c:v>
                </c:pt>
                <c:pt idx="1">
                  <c:v>Riegos de Incumplimiento</c:v>
                </c:pt>
                <c:pt idx="2">
                  <c:v>Atraso Crítco</c:v>
                </c:pt>
                <c:pt idx="3">
                  <c:v>No se presentó el Seguimiento semestral</c:v>
                </c:pt>
              </c:strCache>
            </c:strRef>
          </c:cat>
          <c:val>
            <c:numRef>
              <c:f>'[Cuadro de seguimiento  metas  semestral 2022 PNDIP.xlsx]Semestral 2023'!$B$8:$B$11</c:f>
              <c:numCache>
                <c:formatCode>0%</c:formatCode>
                <c:ptCount val="4"/>
                <c:pt idx="0">
                  <c:v>0.32</c:v>
                </c:pt>
                <c:pt idx="1">
                  <c:v>0.32</c:v>
                </c:pt>
                <c:pt idx="2">
                  <c:v>0.24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21-47A2-8051-043B82190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62384"/>
        <c:axId val="24754048"/>
        <c:axId val="0"/>
      </c:bar3DChart>
      <c:catAx>
        <c:axId val="1956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754048"/>
        <c:crosses val="autoZero"/>
        <c:auto val="1"/>
        <c:lblAlgn val="ctr"/>
        <c:lblOffset val="100"/>
        <c:noMultiLvlLbl val="0"/>
      </c:catAx>
      <c:valAx>
        <c:axId val="2475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6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1092200"/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865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525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422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9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371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196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83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576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67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930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93C4CFB-25D8-CF49-BB20-D03F9E9AA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40000"/>
          </a:blip>
          <a:srcRect l="9036" t="6484" b="-1"/>
          <a:stretch/>
        </p:blipFill>
        <p:spPr>
          <a:xfrm>
            <a:off x="-111211" y="-86497"/>
            <a:ext cx="9452919" cy="69444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89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5621" y="-6538"/>
            <a:ext cx="7772400" cy="804340"/>
          </a:xfrm>
        </p:spPr>
        <p:txBody>
          <a:bodyPr>
            <a:normAutofit fontScale="90000"/>
          </a:bodyPr>
          <a:lstStyle/>
          <a:p>
            <a:r>
              <a:rPr lang="es-CR" sz="3600" dirty="0"/>
              <a:t>Secretaría de Planificación Sectorial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1007" y="4807956"/>
            <a:ext cx="7121986" cy="934309"/>
          </a:xfrm>
        </p:spPr>
        <p:txBody>
          <a:bodyPr>
            <a:normAutofit fontScale="925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Seguimiento </a:t>
            </a:r>
            <a:r>
              <a:rPr lang="es-CR" b="1" dirty="0"/>
              <a:t>Semestral 2023 </a:t>
            </a:r>
            <a:r>
              <a:rPr lang="es-CR" b="1" dirty="0">
                <a:solidFill>
                  <a:schemeClr val="tx1"/>
                </a:solidFill>
              </a:rPr>
              <a:t>PNDIP</a:t>
            </a:r>
          </a:p>
          <a:p>
            <a:r>
              <a:rPr lang="es-CR" b="1" dirty="0">
                <a:solidFill>
                  <a:schemeClr val="tx1"/>
                </a:solidFill>
              </a:rPr>
              <a:t>Plan Nacional de Desarrollo y de Inversión Pública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19D036-215F-413B-A0C2-775801DB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B08042-2623-6147-584D-EDE62A4A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56" y="1047152"/>
            <a:ext cx="5306087" cy="35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6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Intervenciones Estratégicas</a:t>
            </a:r>
            <a:endParaRPr lang="es-CR" sz="3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71FE141-24B7-89D8-3210-C93074A3B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79853"/>
              </p:ext>
            </p:extLst>
          </p:nvPr>
        </p:nvGraphicFramePr>
        <p:xfrm>
          <a:off x="628650" y="1610064"/>
          <a:ext cx="7886700" cy="4040587"/>
        </p:xfrm>
        <a:graphic>
          <a:graphicData uri="http://schemas.openxmlformats.org/drawingml/2006/table">
            <a:tbl>
              <a:tblPr/>
              <a:tblGrid>
                <a:gridCol w="2250096">
                  <a:extLst>
                    <a:ext uri="{9D8B030D-6E8A-4147-A177-3AD203B41FA5}">
                      <a16:colId xmlns:a16="http://schemas.microsoft.com/office/drawing/2014/main" val="358101913"/>
                    </a:ext>
                  </a:extLst>
                </a:gridCol>
                <a:gridCol w="1011407">
                  <a:extLst>
                    <a:ext uri="{9D8B030D-6E8A-4147-A177-3AD203B41FA5}">
                      <a16:colId xmlns:a16="http://schemas.microsoft.com/office/drawing/2014/main" val="1270500525"/>
                    </a:ext>
                  </a:extLst>
                </a:gridCol>
                <a:gridCol w="1068227">
                  <a:extLst>
                    <a:ext uri="{9D8B030D-6E8A-4147-A177-3AD203B41FA5}">
                      <a16:colId xmlns:a16="http://schemas.microsoft.com/office/drawing/2014/main" val="1035146839"/>
                    </a:ext>
                  </a:extLst>
                </a:gridCol>
                <a:gridCol w="977314">
                  <a:extLst>
                    <a:ext uri="{9D8B030D-6E8A-4147-A177-3AD203B41FA5}">
                      <a16:colId xmlns:a16="http://schemas.microsoft.com/office/drawing/2014/main" val="2994151890"/>
                    </a:ext>
                  </a:extLst>
                </a:gridCol>
                <a:gridCol w="1272782">
                  <a:extLst>
                    <a:ext uri="{9D8B030D-6E8A-4147-A177-3AD203B41FA5}">
                      <a16:colId xmlns:a16="http://schemas.microsoft.com/office/drawing/2014/main" val="2939292104"/>
                    </a:ext>
                  </a:extLst>
                </a:gridCol>
                <a:gridCol w="1306874">
                  <a:extLst>
                    <a:ext uri="{9D8B030D-6E8A-4147-A177-3AD203B41FA5}">
                      <a16:colId xmlns:a16="http://schemas.microsoft.com/office/drawing/2014/main" val="345859263"/>
                    </a:ext>
                  </a:extLst>
                </a:gridCol>
              </a:tblGrid>
              <a:tr h="67048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 </a:t>
                      </a:r>
                      <a:b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I semestre</a:t>
                      </a:r>
                      <a:b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86863"/>
                  </a:ext>
                </a:extLst>
              </a:tr>
              <a:tr h="1113684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21) 002786 Construcción y ampliación de la pista, área de maniobras y obras conexas del Aeropuerto Internacional Daniel Oduber Quirós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20%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(Financiamiento 3%, Licitación y adjudicación 5%)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Crítico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 - DGAC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Infraestructura Aeronáutica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633050"/>
                  </a:ext>
                </a:extLst>
              </a:tr>
              <a:tr h="1073909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22) Construcción de la terminal de carga del Aeropuerto Internacional Daniel Oduber Quirós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3% 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(1% Perfil, 2% Prefactibilidad)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riesgo de incumpliento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 - DGAC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Infraestructura Aeronáutica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374110"/>
                  </a:ext>
                </a:extLst>
              </a:tr>
              <a:tr h="1159140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23) Ampliación del Aeropuerto Internacional de Limón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3% 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(1% Perfil, 2% Prefactibilidad)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riesgo de incumpliento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 - DGAC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Infraestructura Aeronáutica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6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Intervenciones Estratégicas</a:t>
            </a:r>
            <a:endParaRPr lang="es-CR" sz="3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10F5B7-E988-9CF4-D7B7-F2E2B2E21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32279"/>
              </p:ext>
            </p:extLst>
          </p:nvPr>
        </p:nvGraphicFramePr>
        <p:xfrm>
          <a:off x="628650" y="1853215"/>
          <a:ext cx="7886700" cy="2795162"/>
        </p:xfrm>
        <a:graphic>
          <a:graphicData uri="http://schemas.openxmlformats.org/drawingml/2006/table">
            <a:tbl>
              <a:tblPr/>
              <a:tblGrid>
                <a:gridCol w="2250096">
                  <a:extLst>
                    <a:ext uri="{9D8B030D-6E8A-4147-A177-3AD203B41FA5}">
                      <a16:colId xmlns:a16="http://schemas.microsoft.com/office/drawing/2014/main" val="3584634824"/>
                    </a:ext>
                  </a:extLst>
                </a:gridCol>
                <a:gridCol w="1011407">
                  <a:extLst>
                    <a:ext uri="{9D8B030D-6E8A-4147-A177-3AD203B41FA5}">
                      <a16:colId xmlns:a16="http://schemas.microsoft.com/office/drawing/2014/main" val="1913984406"/>
                    </a:ext>
                  </a:extLst>
                </a:gridCol>
                <a:gridCol w="1068227">
                  <a:extLst>
                    <a:ext uri="{9D8B030D-6E8A-4147-A177-3AD203B41FA5}">
                      <a16:colId xmlns:a16="http://schemas.microsoft.com/office/drawing/2014/main" val="75710781"/>
                    </a:ext>
                  </a:extLst>
                </a:gridCol>
                <a:gridCol w="977314">
                  <a:extLst>
                    <a:ext uri="{9D8B030D-6E8A-4147-A177-3AD203B41FA5}">
                      <a16:colId xmlns:a16="http://schemas.microsoft.com/office/drawing/2014/main" val="3835616553"/>
                    </a:ext>
                  </a:extLst>
                </a:gridCol>
                <a:gridCol w="1272782">
                  <a:extLst>
                    <a:ext uri="{9D8B030D-6E8A-4147-A177-3AD203B41FA5}">
                      <a16:colId xmlns:a16="http://schemas.microsoft.com/office/drawing/2014/main" val="602568485"/>
                    </a:ext>
                  </a:extLst>
                </a:gridCol>
                <a:gridCol w="1306874">
                  <a:extLst>
                    <a:ext uri="{9D8B030D-6E8A-4147-A177-3AD203B41FA5}">
                      <a16:colId xmlns:a16="http://schemas.microsoft.com/office/drawing/2014/main" val="2042284949"/>
                    </a:ext>
                  </a:extLst>
                </a:gridCol>
              </a:tblGrid>
              <a:tr h="67048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 </a:t>
                      </a:r>
                      <a:b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I semestre</a:t>
                      </a:r>
                      <a:b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90059"/>
                  </a:ext>
                </a:extLst>
              </a:tr>
              <a:tr h="909130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24) 001172 Mejoramiento del Aeródromo La Managua, Quepos.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 de obra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25%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Crítico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 - DGAC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Infraestructura Aeronáutica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425709"/>
                  </a:ext>
                </a:extLst>
              </a:tr>
              <a:tr h="1210279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25) 001391 Construcción del Aeropuerto Internacional de la Zona Sur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3% 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(1% Perfil, 2% Prefactibilidad)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Incumplimiento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 - DGAC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Infraestructura Aeronáutica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88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9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Intervenciones Estratégicas</a:t>
            </a:r>
            <a:endParaRPr lang="es-CR" sz="36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5E3328-B24D-17BF-D24A-669C21A5C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12718"/>
              </p:ext>
            </p:extLst>
          </p:nvPr>
        </p:nvGraphicFramePr>
        <p:xfrm>
          <a:off x="1076828" y="1339641"/>
          <a:ext cx="6990344" cy="4351338"/>
        </p:xfrm>
        <a:graphic>
          <a:graphicData uri="http://schemas.openxmlformats.org/drawingml/2006/table">
            <a:tbl>
              <a:tblPr/>
              <a:tblGrid>
                <a:gridCol w="1994363">
                  <a:extLst>
                    <a:ext uri="{9D8B030D-6E8A-4147-A177-3AD203B41FA5}">
                      <a16:colId xmlns:a16="http://schemas.microsoft.com/office/drawing/2014/main" val="2680011936"/>
                    </a:ext>
                  </a:extLst>
                </a:gridCol>
                <a:gridCol w="896456">
                  <a:extLst>
                    <a:ext uri="{9D8B030D-6E8A-4147-A177-3AD203B41FA5}">
                      <a16:colId xmlns:a16="http://schemas.microsoft.com/office/drawing/2014/main" val="3363143"/>
                    </a:ext>
                  </a:extLst>
                </a:gridCol>
                <a:gridCol w="946819">
                  <a:extLst>
                    <a:ext uri="{9D8B030D-6E8A-4147-A177-3AD203B41FA5}">
                      <a16:colId xmlns:a16="http://schemas.microsoft.com/office/drawing/2014/main" val="3356280185"/>
                    </a:ext>
                  </a:extLst>
                </a:gridCol>
                <a:gridCol w="866239">
                  <a:extLst>
                    <a:ext uri="{9D8B030D-6E8A-4147-A177-3AD203B41FA5}">
                      <a16:colId xmlns:a16="http://schemas.microsoft.com/office/drawing/2014/main" val="3007979496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3281133719"/>
                    </a:ext>
                  </a:extLst>
                </a:gridCol>
                <a:gridCol w="1158342">
                  <a:extLst>
                    <a:ext uri="{9D8B030D-6E8A-4147-A177-3AD203B41FA5}">
                      <a16:colId xmlns:a16="http://schemas.microsoft.com/office/drawing/2014/main" val="599289591"/>
                    </a:ext>
                  </a:extLst>
                </a:gridCol>
              </a:tblGrid>
              <a:tr h="594280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 </a:t>
                      </a:r>
                      <a:b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I semestre</a:t>
                      </a:r>
                      <a:b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2999"/>
                  </a:ext>
                </a:extLst>
              </a:tr>
              <a:tr h="2533244"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26) Programa de Saneamiento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C12. Porcentaje de avance de las etapas del proyecto Ampliación y mejoramiento del sistema de alcantarillado sanitario de la Ciudad de Limón. 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Huetar Caribe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(Cod. 01233)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29.3%  Sector I: Construcción; 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proramado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Portafolio de Inversiones AyA-BCIE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3638"/>
                  </a:ext>
                </a:extLst>
              </a:tr>
              <a:tr h="1223814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27Plan Nacional de Adaptación al Cambio Climático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C20. Porcentaje de avance de las etapas del proyecto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 Agua no contabilizada.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Cod. 1224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50% 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Portafolio de Inversiones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-BCIE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5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09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8542" y="0"/>
            <a:ext cx="6604170" cy="1325563"/>
          </a:xfrm>
        </p:spPr>
        <p:txBody>
          <a:bodyPr>
            <a:normAutofit/>
          </a:bodyPr>
          <a:lstStyle/>
          <a:p>
            <a:pPr algn="r"/>
            <a:r>
              <a:rPr lang="es-CR" sz="2800" dirty="0"/>
              <a:t>Clasificación de metas por Institución en relación al total de metas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A674C2-176F-4831-A598-655EE231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0F8E39-195A-26F6-50E9-50BDB86B4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04618"/>
              </p:ext>
            </p:extLst>
          </p:nvPr>
        </p:nvGraphicFramePr>
        <p:xfrm>
          <a:off x="785004" y="2030679"/>
          <a:ext cx="7766769" cy="2802124"/>
        </p:xfrm>
        <a:graphic>
          <a:graphicData uri="http://schemas.openxmlformats.org/drawingml/2006/table">
            <a:tbl>
              <a:tblPr/>
              <a:tblGrid>
                <a:gridCol w="1771594">
                  <a:extLst>
                    <a:ext uri="{9D8B030D-6E8A-4147-A177-3AD203B41FA5}">
                      <a16:colId xmlns:a16="http://schemas.microsoft.com/office/drawing/2014/main" val="1102733739"/>
                    </a:ext>
                  </a:extLst>
                </a:gridCol>
                <a:gridCol w="654719">
                  <a:extLst>
                    <a:ext uri="{9D8B030D-6E8A-4147-A177-3AD203B41FA5}">
                      <a16:colId xmlns:a16="http://schemas.microsoft.com/office/drawing/2014/main" val="1917476582"/>
                    </a:ext>
                  </a:extLst>
                </a:gridCol>
                <a:gridCol w="564856">
                  <a:extLst>
                    <a:ext uri="{9D8B030D-6E8A-4147-A177-3AD203B41FA5}">
                      <a16:colId xmlns:a16="http://schemas.microsoft.com/office/drawing/2014/main" val="2620018569"/>
                    </a:ext>
                  </a:extLst>
                </a:gridCol>
                <a:gridCol w="526343">
                  <a:extLst>
                    <a:ext uri="{9D8B030D-6E8A-4147-A177-3AD203B41FA5}">
                      <a16:colId xmlns:a16="http://schemas.microsoft.com/office/drawing/2014/main" val="4008157915"/>
                    </a:ext>
                  </a:extLst>
                </a:gridCol>
                <a:gridCol w="539181">
                  <a:extLst>
                    <a:ext uri="{9D8B030D-6E8A-4147-A177-3AD203B41FA5}">
                      <a16:colId xmlns:a16="http://schemas.microsoft.com/office/drawing/2014/main" val="3955125956"/>
                    </a:ext>
                  </a:extLst>
                </a:gridCol>
                <a:gridCol w="552018">
                  <a:extLst>
                    <a:ext uri="{9D8B030D-6E8A-4147-A177-3AD203B41FA5}">
                      <a16:colId xmlns:a16="http://schemas.microsoft.com/office/drawing/2014/main" val="608493488"/>
                    </a:ext>
                  </a:extLst>
                </a:gridCol>
                <a:gridCol w="616206">
                  <a:extLst>
                    <a:ext uri="{9D8B030D-6E8A-4147-A177-3AD203B41FA5}">
                      <a16:colId xmlns:a16="http://schemas.microsoft.com/office/drawing/2014/main" val="2650428003"/>
                    </a:ext>
                  </a:extLst>
                </a:gridCol>
                <a:gridCol w="577694">
                  <a:extLst>
                    <a:ext uri="{9D8B030D-6E8A-4147-A177-3AD203B41FA5}">
                      <a16:colId xmlns:a16="http://schemas.microsoft.com/office/drawing/2014/main" val="803087605"/>
                    </a:ext>
                  </a:extLst>
                </a:gridCol>
                <a:gridCol w="487830">
                  <a:extLst>
                    <a:ext uri="{9D8B030D-6E8A-4147-A177-3AD203B41FA5}">
                      <a16:colId xmlns:a16="http://schemas.microsoft.com/office/drawing/2014/main" val="3333607770"/>
                    </a:ext>
                  </a:extLst>
                </a:gridCol>
                <a:gridCol w="513505">
                  <a:extLst>
                    <a:ext uri="{9D8B030D-6E8A-4147-A177-3AD203B41FA5}">
                      <a16:colId xmlns:a16="http://schemas.microsoft.com/office/drawing/2014/main" val="3836355483"/>
                    </a:ext>
                  </a:extLst>
                </a:gridCol>
                <a:gridCol w="962823">
                  <a:extLst>
                    <a:ext uri="{9D8B030D-6E8A-4147-A177-3AD203B41FA5}">
                      <a16:colId xmlns:a16="http://schemas.microsoft.com/office/drawing/2014/main" val="4057998323"/>
                    </a:ext>
                  </a:extLst>
                </a:gridCol>
              </a:tblGrid>
              <a:tr h="42917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Institución del Sector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APORTE AL PNDIP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54294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96465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03599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47054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82705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22734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JAPDEVA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12891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81353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33448"/>
                  </a:ext>
                </a:extLst>
              </a:tr>
              <a:tr h="36549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COSEVI (metas Sectoriales anuales)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09292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37984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549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64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287" y="2641010"/>
            <a:ext cx="7886700" cy="1673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3200" b="1" dirty="0"/>
              <a:t>Muchas Gracias!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9E0228-8C3A-4005-8989-F7C038F2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0575" y="27783"/>
            <a:ext cx="6093425" cy="864415"/>
          </a:xfrm>
        </p:spPr>
        <p:txBody>
          <a:bodyPr>
            <a:normAutofit/>
          </a:bodyPr>
          <a:lstStyle/>
          <a:p>
            <a:pPr algn="ctr"/>
            <a:r>
              <a:rPr lang="es-CR" sz="2500" dirty="0"/>
              <a:t>Categorías para autoclasificación de metas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124" y="1149293"/>
            <a:ext cx="6366181" cy="4773246"/>
          </a:xfrm>
        </p:spPr>
        <p:txBody>
          <a:bodyPr>
            <a:normAutofit fontScale="62500" lnSpcReduction="20000"/>
          </a:bodyPr>
          <a:lstStyle/>
          <a:p>
            <a:r>
              <a:rPr lang="es-CR" b="1" dirty="0"/>
              <a:t>De acuerdo con lo programado (DCP)</a:t>
            </a:r>
          </a:p>
          <a:p>
            <a:pPr marL="0" indent="0">
              <a:buNone/>
            </a:pPr>
            <a:r>
              <a:rPr lang="es-CR" sz="2800" dirty="0"/>
              <a:t>Cuando el avance de la meta está de acuerdo con lo previsto.</a:t>
            </a:r>
          </a:p>
          <a:p>
            <a:pPr marL="0" indent="0">
              <a:buNone/>
            </a:pPr>
            <a:endParaRPr lang="es-CR" b="1" dirty="0"/>
          </a:p>
          <a:p>
            <a:r>
              <a:rPr lang="es-CR" b="1" dirty="0"/>
              <a:t>Riesgo de Incumplimiento (RI)</a:t>
            </a:r>
          </a:p>
          <a:p>
            <a:pPr marL="0" indent="0">
              <a:buNone/>
            </a:pPr>
            <a:r>
              <a:rPr lang="es-CR" sz="2800" dirty="0"/>
              <a:t>Cuando el avance de la meta es menor a lo previsto y representa una amenaza controlable para su cumplimiento al final del año. </a:t>
            </a:r>
            <a:endParaRPr lang="es-ES" sz="2800" dirty="0"/>
          </a:p>
          <a:p>
            <a:pPr marL="0" indent="0">
              <a:buNone/>
            </a:pPr>
            <a:endParaRPr lang="es-ES" b="1" dirty="0"/>
          </a:p>
          <a:p>
            <a:r>
              <a:rPr lang="es-CR" b="1" dirty="0"/>
              <a:t>Atraso Crítico (AC) </a:t>
            </a:r>
          </a:p>
          <a:p>
            <a:pPr marL="0" indent="0">
              <a:buNone/>
            </a:pPr>
            <a:r>
              <a:rPr lang="es-CR" sz="2800" dirty="0"/>
              <a:t>Cuando el  avance de la meta es menor  a lo previsto  y representa una seria amenaza  para su cumplimiento.</a:t>
            </a:r>
          </a:p>
          <a:p>
            <a:endParaRPr lang="es-CR" b="1" dirty="0"/>
          </a:p>
          <a:p>
            <a:endParaRPr lang="es-CR" b="1" dirty="0"/>
          </a:p>
          <a:p>
            <a:r>
              <a:rPr lang="es-CR" b="1" dirty="0"/>
              <a:t>No se presentó información (NI)</a:t>
            </a: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4" name="5 Elipse"/>
          <p:cNvSpPr/>
          <p:nvPr/>
        </p:nvSpPr>
        <p:spPr>
          <a:xfrm>
            <a:off x="7771322" y="1274395"/>
            <a:ext cx="524894" cy="4893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37A807-86EB-4292-9CBC-9396B03F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8" name="5 Elipse"/>
          <p:cNvSpPr/>
          <p:nvPr/>
        </p:nvSpPr>
        <p:spPr>
          <a:xfrm>
            <a:off x="7694049" y="2504000"/>
            <a:ext cx="576409" cy="5409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5 Elipse"/>
          <p:cNvSpPr/>
          <p:nvPr/>
        </p:nvSpPr>
        <p:spPr>
          <a:xfrm>
            <a:off x="7719806" y="3770748"/>
            <a:ext cx="550652" cy="540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5 Elipse"/>
          <p:cNvSpPr/>
          <p:nvPr/>
        </p:nvSpPr>
        <p:spPr>
          <a:xfrm>
            <a:off x="7771322" y="5037497"/>
            <a:ext cx="576410" cy="5409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143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173" y="23898"/>
            <a:ext cx="7059827" cy="1325563"/>
          </a:xfrm>
        </p:spPr>
        <p:txBody>
          <a:bodyPr>
            <a:noAutofit/>
          </a:bodyPr>
          <a:lstStyle/>
          <a:p>
            <a:pPr algn="r"/>
            <a:r>
              <a:rPr lang="es-CR" sz="2400" dirty="0"/>
              <a:t> Clasificación de Metas  I semestre 2023 PNDIP </a:t>
            </a:r>
            <a:br>
              <a:rPr lang="es-CR" sz="2400" dirty="0"/>
            </a:br>
            <a:r>
              <a:rPr lang="es-CR" sz="2000" dirty="0"/>
              <a:t>25 intervenciones </a:t>
            </a:r>
            <a:br>
              <a:rPr lang="es-CR" sz="2400" dirty="0"/>
            </a:br>
            <a:endParaRPr lang="es-CR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487F30-AEC2-4B57-B584-2E99C860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58A3BA-4385-98BE-DFFA-3434FDA066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464929"/>
              </p:ext>
            </p:extLst>
          </p:nvPr>
        </p:nvGraphicFramePr>
        <p:xfrm>
          <a:off x="983411" y="1199072"/>
          <a:ext cx="6814868" cy="476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752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Intervenciones Estratégicas</a:t>
            </a:r>
            <a:endParaRPr lang="es-CR" sz="3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34FB4E-24DE-B4C7-E179-41A3C556E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96495"/>
              </p:ext>
            </p:extLst>
          </p:nvPr>
        </p:nvGraphicFramePr>
        <p:xfrm>
          <a:off x="862643" y="1042521"/>
          <a:ext cx="7720640" cy="5196769"/>
        </p:xfrm>
        <a:graphic>
          <a:graphicData uri="http://schemas.openxmlformats.org/drawingml/2006/table">
            <a:tbl>
              <a:tblPr/>
              <a:tblGrid>
                <a:gridCol w="2202719">
                  <a:extLst>
                    <a:ext uri="{9D8B030D-6E8A-4147-A177-3AD203B41FA5}">
                      <a16:colId xmlns:a16="http://schemas.microsoft.com/office/drawing/2014/main" val="3358897074"/>
                    </a:ext>
                  </a:extLst>
                </a:gridCol>
                <a:gridCol w="990111">
                  <a:extLst>
                    <a:ext uri="{9D8B030D-6E8A-4147-A177-3AD203B41FA5}">
                      <a16:colId xmlns:a16="http://schemas.microsoft.com/office/drawing/2014/main" val="1820577158"/>
                    </a:ext>
                  </a:extLst>
                </a:gridCol>
                <a:gridCol w="1045735">
                  <a:extLst>
                    <a:ext uri="{9D8B030D-6E8A-4147-A177-3AD203B41FA5}">
                      <a16:colId xmlns:a16="http://schemas.microsoft.com/office/drawing/2014/main" val="3653201613"/>
                    </a:ext>
                  </a:extLst>
                </a:gridCol>
                <a:gridCol w="956736">
                  <a:extLst>
                    <a:ext uri="{9D8B030D-6E8A-4147-A177-3AD203B41FA5}">
                      <a16:colId xmlns:a16="http://schemas.microsoft.com/office/drawing/2014/main" val="1282380683"/>
                    </a:ext>
                  </a:extLst>
                </a:gridCol>
                <a:gridCol w="1245982">
                  <a:extLst>
                    <a:ext uri="{9D8B030D-6E8A-4147-A177-3AD203B41FA5}">
                      <a16:colId xmlns:a16="http://schemas.microsoft.com/office/drawing/2014/main" val="4096037011"/>
                    </a:ext>
                  </a:extLst>
                </a:gridCol>
                <a:gridCol w="1279357">
                  <a:extLst>
                    <a:ext uri="{9D8B030D-6E8A-4147-A177-3AD203B41FA5}">
                      <a16:colId xmlns:a16="http://schemas.microsoft.com/office/drawing/2014/main" val="3781467719"/>
                    </a:ext>
                  </a:extLst>
                </a:gridCol>
              </a:tblGrid>
              <a:tr h="5296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3794" marR="3794" marT="3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3794" marR="3794" marT="3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 </a:t>
                      </a:r>
                      <a:b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794" marR="3794" marT="3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I semestre</a:t>
                      </a:r>
                      <a:b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794" marR="3794" marT="3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</a:t>
                      </a:r>
                    </a:p>
                  </a:txBody>
                  <a:tcPr marL="3794" marR="3794" marT="3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3794" marR="3794" marT="3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78200"/>
                  </a:ext>
                </a:extLst>
              </a:tr>
              <a:tr h="857308">
                <a:tc>
                  <a:txBody>
                    <a:bodyPr/>
                    <a:lstStyle/>
                    <a:p>
                      <a:pPr algn="just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001546 Rehabilitación y ampliación a 4 carriles de la Ruta Nacional 32, sección: intersección con la Ruta Nacional 4-Limón por parte del CONAVI.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obra.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90% </a:t>
                      </a:r>
                      <a:br>
                        <a:rPr lang="es-C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80,61%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</a:t>
                      </a:r>
                      <a:b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RN No. 32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53265"/>
                  </a:ext>
                </a:extLst>
              </a:tr>
              <a:tr h="869995">
                <a:tc>
                  <a:txBody>
                    <a:bodyPr/>
                    <a:lstStyle/>
                    <a:p>
                      <a:pPr algn="just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002172 Ampliación y Mejoramiento del Corredor Vial San José – San Ramón.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etapas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29,75% </a:t>
                      </a:r>
                      <a:b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16,94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Crítico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Vialidad.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San José - San Ramón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13125"/>
                  </a:ext>
                </a:extLst>
              </a:tr>
              <a:tr h="1014246">
                <a:tc>
                  <a:txBody>
                    <a:bodyPr/>
                    <a:lstStyle/>
                    <a:p>
                      <a:pPr algn="just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002700 Rehabilitación del puente sobre el Río Virilla en la Ruta Nacional  No. 32.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etapas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55% 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(25% financiamiento, diseño, licitación, 30% ejecución).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31,10%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</a:t>
                      </a:r>
                      <a:br>
                        <a:rPr lang="es-C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BCIE</a:t>
                      </a:r>
                      <a:br>
                        <a:rPr lang="es-C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686245"/>
                  </a:ext>
                </a:extLst>
              </a:tr>
              <a:tr h="1045825">
                <a:tc>
                  <a:txBody>
                    <a:bodyPr/>
                    <a:lstStyle/>
                    <a:p>
                      <a:pPr algn="just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4)  001197 Estudios, diseños y construcción de la Ruta Nacional  39 (Circunvalación Norte), sección Uruca (Ruta Nacional  108)-Calle Blancos (ent. Ruta Nacional Nº 109). Unidad funcional V.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obra.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100%</a:t>
                      </a:r>
                      <a:b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</a:t>
                      </a:r>
                      <a:b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BCIE</a:t>
                      </a:r>
                      <a:b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31045"/>
                  </a:ext>
                </a:extLst>
              </a:tr>
              <a:tr h="879750">
                <a:tc>
                  <a:txBody>
                    <a:bodyPr/>
                    <a:lstStyle/>
                    <a:p>
                      <a:pPr algn="just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Programa de puentes en la red vial nacional.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AB1.Cantidad acumulado de puentes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2 </a:t>
                      </a:r>
                      <a:br>
                        <a:rPr lang="es-C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Gerencia de Construcción de Vías y Puentes.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37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55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Intervenciones Estratégicas</a:t>
            </a:r>
            <a:endParaRPr lang="es-CR" sz="36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5ADBA7-01C4-4C5D-1549-E10BC83B7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9254"/>
              </p:ext>
            </p:extLst>
          </p:nvPr>
        </p:nvGraphicFramePr>
        <p:xfrm>
          <a:off x="1088559" y="1153035"/>
          <a:ext cx="6966881" cy="4851399"/>
        </p:xfrm>
        <a:graphic>
          <a:graphicData uri="http://schemas.openxmlformats.org/drawingml/2006/table">
            <a:tbl>
              <a:tblPr/>
              <a:tblGrid>
                <a:gridCol w="1987669">
                  <a:extLst>
                    <a:ext uri="{9D8B030D-6E8A-4147-A177-3AD203B41FA5}">
                      <a16:colId xmlns:a16="http://schemas.microsoft.com/office/drawing/2014/main" val="2331257857"/>
                    </a:ext>
                  </a:extLst>
                </a:gridCol>
                <a:gridCol w="893447">
                  <a:extLst>
                    <a:ext uri="{9D8B030D-6E8A-4147-A177-3AD203B41FA5}">
                      <a16:colId xmlns:a16="http://schemas.microsoft.com/office/drawing/2014/main" val="4113378939"/>
                    </a:ext>
                  </a:extLst>
                </a:gridCol>
                <a:gridCol w="943641">
                  <a:extLst>
                    <a:ext uri="{9D8B030D-6E8A-4147-A177-3AD203B41FA5}">
                      <a16:colId xmlns:a16="http://schemas.microsoft.com/office/drawing/2014/main" val="2393808031"/>
                    </a:ext>
                  </a:extLst>
                </a:gridCol>
                <a:gridCol w="863331">
                  <a:extLst>
                    <a:ext uri="{9D8B030D-6E8A-4147-A177-3AD203B41FA5}">
                      <a16:colId xmlns:a16="http://schemas.microsoft.com/office/drawing/2014/main" val="1527815842"/>
                    </a:ext>
                  </a:extLst>
                </a:gridCol>
                <a:gridCol w="1124338">
                  <a:extLst>
                    <a:ext uri="{9D8B030D-6E8A-4147-A177-3AD203B41FA5}">
                      <a16:colId xmlns:a16="http://schemas.microsoft.com/office/drawing/2014/main" val="3920466960"/>
                    </a:ext>
                  </a:extLst>
                </a:gridCol>
                <a:gridCol w="1154455">
                  <a:extLst>
                    <a:ext uri="{9D8B030D-6E8A-4147-A177-3AD203B41FA5}">
                      <a16:colId xmlns:a16="http://schemas.microsoft.com/office/drawing/2014/main" val="2137163989"/>
                    </a:ext>
                  </a:extLst>
                </a:gridCol>
              </a:tblGrid>
              <a:tr h="607712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 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I semestre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812184"/>
                  </a:ext>
                </a:extLst>
              </a:tr>
              <a:tr h="1308127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6) Diseño y construcción del proyecto Ciudad Gobierno.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B1. Porcentaje acumulado de avance de etapa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12% 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(diseño final) 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Incumplimiento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Ciudad Gobierno 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MIVAH -Coordinador 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Mideplan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HACIENDA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Justicia y Paz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494052"/>
                  </a:ext>
                </a:extLst>
              </a:tr>
              <a:tr h="149353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16) Construcción de obras Carretera San Carlos, Sección Bernardo Soto-Florencia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etapas del proyecto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15% (2% Prefactibilidad, 4% Factibilidad, 3% Financiamiento, 5% Licitación y adjudicación)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 se presentó información por la Unidad Asesora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se presentó información por parte de la Unidad Asesora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Administración y Supervisión (CAS)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Asesora al CAS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806143"/>
                  </a:ext>
                </a:extLst>
              </a:tr>
              <a:tr h="1442029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17) 002699 Construcción de los Intercambios Viales en La Lima y Taras, y ampliación y mejoramiento de la sección entre los intercambios, Ruta Nacional N°2, Cartago, 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obra.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90% (Ejecución de Obra)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 se presentó información por la Unidad Asesora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se presentó información por parte de la Unidad Asesora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Administración y Supervisión (CAS)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Asesora al CAS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93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86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Intervenciones Estratégicas</a:t>
            </a:r>
            <a:endParaRPr lang="es-CR" sz="3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E20056-3D10-1FEA-1548-B7C373DBF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674348"/>
              </p:ext>
            </p:extLst>
          </p:nvPr>
        </p:nvGraphicFramePr>
        <p:xfrm>
          <a:off x="1064200" y="1078302"/>
          <a:ext cx="7015600" cy="5038276"/>
        </p:xfrm>
        <a:graphic>
          <a:graphicData uri="http://schemas.openxmlformats.org/drawingml/2006/table">
            <a:tbl>
              <a:tblPr/>
              <a:tblGrid>
                <a:gridCol w="2001569">
                  <a:extLst>
                    <a:ext uri="{9D8B030D-6E8A-4147-A177-3AD203B41FA5}">
                      <a16:colId xmlns:a16="http://schemas.microsoft.com/office/drawing/2014/main" val="3139206879"/>
                    </a:ext>
                  </a:extLst>
                </a:gridCol>
                <a:gridCol w="899695">
                  <a:extLst>
                    <a:ext uri="{9D8B030D-6E8A-4147-A177-3AD203B41FA5}">
                      <a16:colId xmlns:a16="http://schemas.microsoft.com/office/drawing/2014/main" val="1742637619"/>
                    </a:ext>
                  </a:extLst>
                </a:gridCol>
                <a:gridCol w="950240">
                  <a:extLst>
                    <a:ext uri="{9D8B030D-6E8A-4147-A177-3AD203B41FA5}">
                      <a16:colId xmlns:a16="http://schemas.microsoft.com/office/drawing/2014/main" val="25036873"/>
                    </a:ext>
                  </a:extLst>
                </a:gridCol>
                <a:gridCol w="869368">
                  <a:extLst>
                    <a:ext uri="{9D8B030D-6E8A-4147-A177-3AD203B41FA5}">
                      <a16:colId xmlns:a16="http://schemas.microsoft.com/office/drawing/2014/main" val="3883673767"/>
                    </a:ext>
                  </a:extLst>
                </a:gridCol>
                <a:gridCol w="1132201">
                  <a:extLst>
                    <a:ext uri="{9D8B030D-6E8A-4147-A177-3AD203B41FA5}">
                      <a16:colId xmlns:a16="http://schemas.microsoft.com/office/drawing/2014/main" val="1792260708"/>
                    </a:ext>
                  </a:extLst>
                </a:gridCol>
                <a:gridCol w="1162527">
                  <a:extLst>
                    <a:ext uri="{9D8B030D-6E8A-4147-A177-3AD203B41FA5}">
                      <a16:colId xmlns:a16="http://schemas.microsoft.com/office/drawing/2014/main" val="3283226223"/>
                    </a:ext>
                  </a:extLst>
                </a:gridCol>
              </a:tblGrid>
              <a:tr h="62712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 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I semestre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639"/>
                  </a:ext>
                </a:extLst>
              </a:tr>
              <a:tr h="1578448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18) 001686 Rehabilitación y ampliación a cuatro carriles de la Ruta Nacional N°1 “Interamericana Norte”, sección: Barranca – Cañas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obra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99%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 se presentó información por la Unidad Asesora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se presentó información por parte de la Unidad Asesora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Administración y Supervisión (CAS)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Asesora al CAS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091607"/>
                  </a:ext>
                </a:extLst>
              </a:tr>
              <a:tr h="137649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19) 002484 Segundo Programa de la Red Vial Cantonal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acumulado de kilómetros rehabilitados de la Red Vial Cantonal.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344,61 km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232,76 km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Incumplimiento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de la División de Obras Públicas y el Gerente de la Unidad Ejecutora MOPT-BID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477581"/>
                  </a:ext>
                </a:extLst>
              </a:tr>
              <a:tr h="1456210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20) 002484 Segundo Programa de la Red Vial Cantonal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acumulado de puentes intervenidos en la red vial cantonal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14 </a:t>
                      </a: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Incumplimiento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de la División de Obras Públicas y el Gerente de la Unidad Ejecutora MOPT-BID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382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0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Intervenciones Estratégicas</a:t>
            </a:r>
            <a:endParaRPr lang="es-CR" sz="3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8977CC-472F-9B76-EEB8-8914EC2FD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27597"/>
              </p:ext>
            </p:extLst>
          </p:nvPr>
        </p:nvGraphicFramePr>
        <p:xfrm>
          <a:off x="533759" y="1741774"/>
          <a:ext cx="7886700" cy="3087055"/>
        </p:xfrm>
        <a:graphic>
          <a:graphicData uri="http://schemas.openxmlformats.org/drawingml/2006/table">
            <a:tbl>
              <a:tblPr/>
              <a:tblGrid>
                <a:gridCol w="2250096">
                  <a:extLst>
                    <a:ext uri="{9D8B030D-6E8A-4147-A177-3AD203B41FA5}">
                      <a16:colId xmlns:a16="http://schemas.microsoft.com/office/drawing/2014/main" val="1172179896"/>
                    </a:ext>
                  </a:extLst>
                </a:gridCol>
                <a:gridCol w="1011407">
                  <a:extLst>
                    <a:ext uri="{9D8B030D-6E8A-4147-A177-3AD203B41FA5}">
                      <a16:colId xmlns:a16="http://schemas.microsoft.com/office/drawing/2014/main" val="2979081631"/>
                    </a:ext>
                  </a:extLst>
                </a:gridCol>
                <a:gridCol w="1068227">
                  <a:extLst>
                    <a:ext uri="{9D8B030D-6E8A-4147-A177-3AD203B41FA5}">
                      <a16:colId xmlns:a16="http://schemas.microsoft.com/office/drawing/2014/main" val="3495058292"/>
                    </a:ext>
                  </a:extLst>
                </a:gridCol>
                <a:gridCol w="977314">
                  <a:extLst>
                    <a:ext uri="{9D8B030D-6E8A-4147-A177-3AD203B41FA5}">
                      <a16:colId xmlns:a16="http://schemas.microsoft.com/office/drawing/2014/main" val="1292890802"/>
                    </a:ext>
                  </a:extLst>
                </a:gridCol>
                <a:gridCol w="1272782">
                  <a:extLst>
                    <a:ext uri="{9D8B030D-6E8A-4147-A177-3AD203B41FA5}">
                      <a16:colId xmlns:a16="http://schemas.microsoft.com/office/drawing/2014/main" val="1556256477"/>
                    </a:ext>
                  </a:extLst>
                </a:gridCol>
                <a:gridCol w="1306874">
                  <a:extLst>
                    <a:ext uri="{9D8B030D-6E8A-4147-A177-3AD203B41FA5}">
                      <a16:colId xmlns:a16="http://schemas.microsoft.com/office/drawing/2014/main" val="1382937670"/>
                    </a:ext>
                  </a:extLst>
                </a:gridCol>
              </a:tblGrid>
              <a:tr h="67048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 </a:t>
                      </a:r>
                      <a:b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I semestre</a:t>
                      </a:r>
                      <a:b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67826"/>
                  </a:ext>
                </a:extLst>
              </a:tr>
              <a:tr h="1240962">
                <a:tc>
                  <a:txBody>
                    <a:bodyPr/>
                    <a:lstStyle/>
                    <a:p>
                      <a:pPr algn="just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8) Corredor Vial Ruta Nacional número 2 San José – Cartago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las etapas del proyecto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7% (Factibilidad)    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de Proyectos en Desarrollo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49472"/>
                  </a:ext>
                </a:extLst>
              </a:tr>
              <a:tr h="113641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002649 Construcción  de la Marina  y Terminal de cruceros en Puerto Limón, Costa Rica.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C1.Porcentaje acumulado de avance de etapa del proyecto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15% 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(5% Licitación, adjudicación y 3% financiamiento)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Incumplimiento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JAPDEVA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758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96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Intervenciones Estratégicas</a:t>
            </a:r>
            <a:endParaRPr lang="es-CR" sz="3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35D3E5-B9FA-A212-464A-BE7D5857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48339"/>
              </p:ext>
            </p:extLst>
          </p:nvPr>
        </p:nvGraphicFramePr>
        <p:xfrm>
          <a:off x="749420" y="1714483"/>
          <a:ext cx="7886700" cy="3429033"/>
        </p:xfrm>
        <a:graphic>
          <a:graphicData uri="http://schemas.openxmlformats.org/drawingml/2006/table">
            <a:tbl>
              <a:tblPr/>
              <a:tblGrid>
                <a:gridCol w="2250096">
                  <a:extLst>
                    <a:ext uri="{9D8B030D-6E8A-4147-A177-3AD203B41FA5}">
                      <a16:colId xmlns:a16="http://schemas.microsoft.com/office/drawing/2014/main" val="1136176615"/>
                    </a:ext>
                  </a:extLst>
                </a:gridCol>
                <a:gridCol w="1011407">
                  <a:extLst>
                    <a:ext uri="{9D8B030D-6E8A-4147-A177-3AD203B41FA5}">
                      <a16:colId xmlns:a16="http://schemas.microsoft.com/office/drawing/2014/main" val="297978323"/>
                    </a:ext>
                  </a:extLst>
                </a:gridCol>
                <a:gridCol w="1068227">
                  <a:extLst>
                    <a:ext uri="{9D8B030D-6E8A-4147-A177-3AD203B41FA5}">
                      <a16:colId xmlns:a16="http://schemas.microsoft.com/office/drawing/2014/main" val="2687554902"/>
                    </a:ext>
                  </a:extLst>
                </a:gridCol>
                <a:gridCol w="977314">
                  <a:extLst>
                    <a:ext uri="{9D8B030D-6E8A-4147-A177-3AD203B41FA5}">
                      <a16:colId xmlns:a16="http://schemas.microsoft.com/office/drawing/2014/main" val="1150521570"/>
                    </a:ext>
                  </a:extLst>
                </a:gridCol>
                <a:gridCol w="1272782">
                  <a:extLst>
                    <a:ext uri="{9D8B030D-6E8A-4147-A177-3AD203B41FA5}">
                      <a16:colId xmlns:a16="http://schemas.microsoft.com/office/drawing/2014/main" val="2631856922"/>
                    </a:ext>
                  </a:extLst>
                </a:gridCol>
                <a:gridCol w="1306874">
                  <a:extLst>
                    <a:ext uri="{9D8B030D-6E8A-4147-A177-3AD203B41FA5}">
                      <a16:colId xmlns:a16="http://schemas.microsoft.com/office/drawing/2014/main" val="3206131885"/>
                    </a:ext>
                  </a:extLst>
                </a:gridCol>
              </a:tblGrid>
              <a:tr h="67048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 </a:t>
                      </a:r>
                      <a:b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I semestre</a:t>
                      </a:r>
                      <a:b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97558"/>
                  </a:ext>
                </a:extLst>
              </a:tr>
              <a:tr h="1443243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11) Reforzamiento y rehabilitación del puente de acceso de la terminal Puntarenas por INCOP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C1.Porcentaje acumulado de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etapa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55% (3%financiamiento, 5%licitación y adjudicación, 5% Pre-ejecución Y 30% ejecución)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Incumplimiento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INCOP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Operaciones Portuarias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 Muelle de Puntarenas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783494"/>
                  </a:ext>
                </a:extLst>
              </a:tr>
              <a:tr h="1295510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12) Desarrollo y Modernización de Puerto Caldera según el Plan Maestro Portuario del Litoral Pacífico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C1.Porcentaje acumulado de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etapa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7% (2%prefactbilidad, 4%Factibilidad)</a:t>
                      </a:r>
                      <a:b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INCOP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Técnica de Supervisión y Control de Concesiones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26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38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Intervenciones Estratégicas</a:t>
            </a:r>
            <a:endParaRPr lang="es-CR" sz="3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355F43D-B941-6CBE-98FC-926EE1576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77283"/>
              </p:ext>
            </p:extLst>
          </p:nvPr>
        </p:nvGraphicFramePr>
        <p:xfrm>
          <a:off x="966158" y="1181819"/>
          <a:ext cx="7471432" cy="4969265"/>
        </p:xfrm>
        <a:graphic>
          <a:graphicData uri="http://schemas.openxmlformats.org/drawingml/2006/table">
            <a:tbl>
              <a:tblPr/>
              <a:tblGrid>
                <a:gridCol w="2131619">
                  <a:extLst>
                    <a:ext uri="{9D8B030D-6E8A-4147-A177-3AD203B41FA5}">
                      <a16:colId xmlns:a16="http://schemas.microsoft.com/office/drawing/2014/main" val="3331360147"/>
                    </a:ext>
                  </a:extLst>
                </a:gridCol>
                <a:gridCol w="958152">
                  <a:extLst>
                    <a:ext uri="{9D8B030D-6E8A-4147-A177-3AD203B41FA5}">
                      <a16:colId xmlns:a16="http://schemas.microsoft.com/office/drawing/2014/main" val="3355326251"/>
                    </a:ext>
                  </a:extLst>
                </a:gridCol>
                <a:gridCol w="1011981">
                  <a:extLst>
                    <a:ext uri="{9D8B030D-6E8A-4147-A177-3AD203B41FA5}">
                      <a16:colId xmlns:a16="http://schemas.microsoft.com/office/drawing/2014/main" val="637149030"/>
                    </a:ext>
                  </a:extLst>
                </a:gridCol>
                <a:gridCol w="925854">
                  <a:extLst>
                    <a:ext uri="{9D8B030D-6E8A-4147-A177-3AD203B41FA5}">
                      <a16:colId xmlns:a16="http://schemas.microsoft.com/office/drawing/2014/main" val="2962049739"/>
                    </a:ext>
                  </a:extLst>
                </a:gridCol>
                <a:gridCol w="1205764">
                  <a:extLst>
                    <a:ext uri="{9D8B030D-6E8A-4147-A177-3AD203B41FA5}">
                      <a16:colId xmlns:a16="http://schemas.microsoft.com/office/drawing/2014/main" val="1540738987"/>
                    </a:ext>
                  </a:extLst>
                </a:gridCol>
                <a:gridCol w="1238062">
                  <a:extLst>
                    <a:ext uri="{9D8B030D-6E8A-4147-A177-3AD203B41FA5}">
                      <a16:colId xmlns:a16="http://schemas.microsoft.com/office/drawing/2014/main" val="3335783167"/>
                    </a:ext>
                  </a:extLst>
                </a:gridCol>
              </a:tblGrid>
              <a:tr h="680248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 </a:t>
                      </a:r>
                      <a:b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I semestre</a:t>
                      </a:r>
                      <a:b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150137"/>
                  </a:ext>
                </a:extLst>
              </a:tr>
              <a:tr h="1262493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13) 002646 Rehabilitación y Construcción del Tren Eléctrico Limonense de Carga bajo la responsabilidad del INCOFER (TELCA).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A1.Porcentaje acumulado de avance de etapas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18% 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(5% Diseño Final, 3% financiamiento, 3% Licitación y Adjudicación) 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Crítico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 Tren Eléctrico de Carga (TELCA)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996488"/>
                  </a:ext>
                </a:extLst>
              </a:tr>
              <a:tr h="1279787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14) 002788 Reconstrucción de la vía y restablecimiento del servicio ferroviario entre Puntarenas y Alajuela (TPC)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A1.Porcentaje acumulado de avance de etapa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3% </a:t>
                      </a:r>
                      <a:b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(1% perfil, 2% Etapa de prefactibilidad)</a:t>
                      </a:r>
                      <a:b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Crítico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 Tren Pacífico Central (TPC)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325488"/>
                  </a:ext>
                </a:extLst>
              </a:tr>
              <a:tr h="1746737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15) 002192 Construcción, equipamiento y puesta en operación de un sistema de Tren Rápido de Pasajeros (TRP) en la Gran Área Metropolitana (GAM).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A1.Porcentaje acumulado de avance de etapa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23% 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(4% factibilidad, 5% diseño, 3% financiamiento, 4% Licitación y Adjudicación, 4% Pre Ejecución de Línea 1) 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Crítico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 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Tren Rápido de Pasajeros (TRP)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89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091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E822D358FC904E82E3B8A64EDE26A1" ma:contentTypeVersion="6" ma:contentTypeDescription="Crear nuevo documento." ma:contentTypeScope="" ma:versionID="8c35852f3d8282e58c37351034ffa096">
  <xsd:schema xmlns:xsd="http://www.w3.org/2001/XMLSchema" xmlns:xs="http://www.w3.org/2001/XMLSchema" xmlns:p="http://schemas.microsoft.com/office/2006/metadata/properties" xmlns:ns2="55911479-e056-4cf5-b42b-ae6ae38f3070" targetNamespace="http://schemas.microsoft.com/office/2006/metadata/properties" ma:root="true" ma:fieldsID="73ffb70b97d133e1b656a7091810c5b3" ns2:_="">
    <xsd:import namespace="55911479-e056-4cf5-b42b-ae6ae38f3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11479-e056-4cf5-b42b-ae6ae38f30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68D01-BF36-45F8-ACD9-1AC8ADAD2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11479-e056-4cf5-b42b-ae6ae38f3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8476A-CC0F-4733-8AB9-65BE961ECBCA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5911479-e056-4cf5-b42b-ae6ae38f3070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953BE92-C19A-41F6-A86B-FEA682D6D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1329</TotalTime>
  <Words>1953</Words>
  <Application>Microsoft Office PowerPoint</Application>
  <PresentationFormat>Presentación en pantalla (4:3)</PresentationFormat>
  <Paragraphs>368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Secretaría de Planificación Sectorial</vt:lpstr>
      <vt:lpstr>Categorías para autoclasificación de metas </vt:lpstr>
      <vt:lpstr> Clasificación de Metas  I semestre 2023 PNDIP  25 intervenciones  </vt:lpstr>
      <vt:lpstr>Intervenciones Estratégicas</vt:lpstr>
      <vt:lpstr>Intervenciones Estratégicas</vt:lpstr>
      <vt:lpstr>Intervenciones Estratégicas</vt:lpstr>
      <vt:lpstr>Intervenciones Estratégicas</vt:lpstr>
      <vt:lpstr>Intervenciones Estratégicas</vt:lpstr>
      <vt:lpstr>Intervenciones Estratégicas</vt:lpstr>
      <vt:lpstr>Intervenciones Estratégicas</vt:lpstr>
      <vt:lpstr>Intervenciones Estratégicas</vt:lpstr>
      <vt:lpstr>Intervenciones Estratégicas</vt:lpstr>
      <vt:lpstr>Clasificación de metas por Institución en relación al total de metas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Laura Cristina Monge Sibaja</cp:lastModifiedBy>
  <cp:revision>63</cp:revision>
  <dcterms:created xsi:type="dcterms:W3CDTF">2020-05-05T20:26:00Z</dcterms:created>
  <dcterms:modified xsi:type="dcterms:W3CDTF">2024-06-07T17:45:26Z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0x01010030E822D358FC904E82E3B8A64EDE26A1</vt:lpwstr>
  </property>
</Properties>
</file>